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8" r:id="rId3"/>
    <p:sldId id="261" r:id="rId4"/>
    <p:sldId id="272" r:id="rId5"/>
    <p:sldId id="275" r:id="rId6"/>
    <p:sldId id="319" r:id="rId7"/>
    <p:sldId id="320" r:id="rId8"/>
    <p:sldId id="312" r:id="rId9"/>
    <p:sldId id="311" r:id="rId10"/>
    <p:sldId id="313" r:id="rId11"/>
    <p:sldId id="309" r:id="rId12"/>
    <p:sldId id="305" r:id="rId13"/>
    <p:sldId id="315" r:id="rId14"/>
    <p:sldId id="316" r:id="rId15"/>
    <p:sldId id="289" r:id="rId16"/>
    <p:sldId id="302" r:id="rId17"/>
    <p:sldId id="301" r:id="rId18"/>
    <p:sldId id="300" r:id="rId19"/>
    <p:sldId id="299" r:id="rId20"/>
    <p:sldId id="317" r:id="rId21"/>
    <p:sldId id="318" r:id="rId22"/>
    <p:sldId id="296" r:id="rId23"/>
    <p:sldId id="295" r:id="rId24"/>
    <p:sldId id="294" r:id="rId25"/>
    <p:sldId id="293" r:id="rId26"/>
    <p:sldId id="292" r:id="rId27"/>
    <p:sldId id="290" r:id="rId28"/>
    <p:sldId id="288" r:id="rId29"/>
    <p:sldId id="286" r:id="rId30"/>
    <p:sldId id="322" r:id="rId31"/>
    <p:sldId id="32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1453F-4B2D-48D4-AE9B-2A54D65934E0}" v="88" dt="2019-10-07T15:31:57.112"/>
    <p1510:client id="{3D79FD60-BC72-471C-A6B8-1191F1DAADCA}" v="10" dt="2019-10-07T15:14:36.270"/>
    <p1510:client id="{7913B008-99C0-45B3-B292-50AB128E05EE}" v="86" dt="2019-10-07T00:38:46.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6" d="100"/>
          <a:sy n="116" d="100"/>
        </p:scale>
        <p:origin x="108"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44F82-2DAD-4ACF-9AB4-F47DAEA4815B}" type="datetimeFigureOut">
              <a:rPr lang="en-US"/>
              <a:t>11/22/2019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48F40-26E5-4392-A468-225127FC7154}" type="slidenum">
              <a:rPr lang="en-US"/>
              <a:t>‹#›</a:t>
            </a:fld>
            <a:endParaRPr lang="en-US"/>
          </a:p>
        </p:txBody>
      </p:sp>
    </p:spTree>
    <p:extLst>
      <p:ext uri="{BB962C8B-B14F-4D97-AF65-F5344CB8AC3E}">
        <p14:creationId xmlns:p14="http://schemas.microsoft.com/office/powerpoint/2010/main" val="377126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2</a:t>
            </a:fld>
            <a:endParaRPr lang="en-US"/>
          </a:p>
        </p:txBody>
      </p:sp>
    </p:spTree>
    <p:extLst>
      <p:ext uri="{BB962C8B-B14F-4D97-AF65-F5344CB8AC3E}">
        <p14:creationId xmlns:p14="http://schemas.microsoft.com/office/powerpoint/2010/main" val="2720314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16</a:t>
            </a:fld>
            <a:endParaRPr lang="en-US"/>
          </a:p>
        </p:txBody>
      </p:sp>
    </p:spTree>
    <p:extLst>
      <p:ext uri="{BB962C8B-B14F-4D97-AF65-F5344CB8AC3E}">
        <p14:creationId xmlns:p14="http://schemas.microsoft.com/office/powerpoint/2010/main" val="3294286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17</a:t>
            </a:fld>
            <a:endParaRPr lang="en-US"/>
          </a:p>
        </p:txBody>
      </p:sp>
    </p:spTree>
    <p:extLst>
      <p:ext uri="{BB962C8B-B14F-4D97-AF65-F5344CB8AC3E}">
        <p14:creationId xmlns:p14="http://schemas.microsoft.com/office/powerpoint/2010/main" val="349428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18</a:t>
            </a:fld>
            <a:endParaRPr lang="en-US"/>
          </a:p>
        </p:txBody>
      </p:sp>
    </p:spTree>
    <p:extLst>
      <p:ext uri="{BB962C8B-B14F-4D97-AF65-F5344CB8AC3E}">
        <p14:creationId xmlns:p14="http://schemas.microsoft.com/office/powerpoint/2010/main" val="3958552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19</a:t>
            </a:fld>
            <a:endParaRPr lang="en-US"/>
          </a:p>
        </p:txBody>
      </p:sp>
    </p:spTree>
    <p:extLst>
      <p:ext uri="{BB962C8B-B14F-4D97-AF65-F5344CB8AC3E}">
        <p14:creationId xmlns:p14="http://schemas.microsoft.com/office/powerpoint/2010/main" val="315265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22</a:t>
            </a:fld>
            <a:endParaRPr lang="en-US"/>
          </a:p>
        </p:txBody>
      </p:sp>
    </p:spTree>
    <p:extLst>
      <p:ext uri="{BB962C8B-B14F-4D97-AF65-F5344CB8AC3E}">
        <p14:creationId xmlns:p14="http://schemas.microsoft.com/office/powerpoint/2010/main" val="1105181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23</a:t>
            </a:fld>
            <a:endParaRPr lang="en-US"/>
          </a:p>
        </p:txBody>
      </p:sp>
    </p:spTree>
    <p:extLst>
      <p:ext uri="{BB962C8B-B14F-4D97-AF65-F5344CB8AC3E}">
        <p14:creationId xmlns:p14="http://schemas.microsoft.com/office/powerpoint/2010/main" val="163137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24</a:t>
            </a:fld>
            <a:endParaRPr lang="en-US"/>
          </a:p>
        </p:txBody>
      </p:sp>
    </p:spTree>
    <p:extLst>
      <p:ext uri="{BB962C8B-B14F-4D97-AF65-F5344CB8AC3E}">
        <p14:creationId xmlns:p14="http://schemas.microsoft.com/office/powerpoint/2010/main" val="11308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25</a:t>
            </a:fld>
            <a:endParaRPr lang="en-US"/>
          </a:p>
        </p:txBody>
      </p:sp>
    </p:spTree>
    <p:extLst>
      <p:ext uri="{BB962C8B-B14F-4D97-AF65-F5344CB8AC3E}">
        <p14:creationId xmlns:p14="http://schemas.microsoft.com/office/powerpoint/2010/main" val="83795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26</a:t>
            </a:fld>
            <a:endParaRPr lang="en-US"/>
          </a:p>
        </p:txBody>
      </p:sp>
    </p:spTree>
    <p:extLst>
      <p:ext uri="{BB962C8B-B14F-4D97-AF65-F5344CB8AC3E}">
        <p14:creationId xmlns:p14="http://schemas.microsoft.com/office/powerpoint/2010/main" val="224394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27</a:t>
            </a:fld>
            <a:endParaRPr lang="en-US"/>
          </a:p>
        </p:txBody>
      </p:sp>
    </p:spTree>
    <p:extLst>
      <p:ext uri="{BB962C8B-B14F-4D97-AF65-F5344CB8AC3E}">
        <p14:creationId xmlns:p14="http://schemas.microsoft.com/office/powerpoint/2010/main" val="423919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3</a:t>
            </a:fld>
            <a:endParaRPr lang="en-US"/>
          </a:p>
        </p:txBody>
      </p:sp>
    </p:spTree>
    <p:extLst>
      <p:ext uri="{BB962C8B-B14F-4D97-AF65-F5344CB8AC3E}">
        <p14:creationId xmlns:p14="http://schemas.microsoft.com/office/powerpoint/2010/main" val="147987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28</a:t>
            </a:fld>
            <a:endParaRPr lang="en-US"/>
          </a:p>
        </p:txBody>
      </p:sp>
    </p:spTree>
    <p:extLst>
      <p:ext uri="{BB962C8B-B14F-4D97-AF65-F5344CB8AC3E}">
        <p14:creationId xmlns:p14="http://schemas.microsoft.com/office/powerpoint/2010/main" val="137287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29</a:t>
            </a:fld>
            <a:endParaRPr lang="en-US"/>
          </a:p>
        </p:txBody>
      </p:sp>
    </p:spTree>
    <p:extLst>
      <p:ext uri="{BB962C8B-B14F-4D97-AF65-F5344CB8AC3E}">
        <p14:creationId xmlns:p14="http://schemas.microsoft.com/office/powerpoint/2010/main" val="61455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4</a:t>
            </a:fld>
            <a:endParaRPr lang="en-US"/>
          </a:p>
        </p:txBody>
      </p:sp>
    </p:spTree>
    <p:extLst>
      <p:ext uri="{BB962C8B-B14F-4D97-AF65-F5344CB8AC3E}">
        <p14:creationId xmlns:p14="http://schemas.microsoft.com/office/powerpoint/2010/main" val="69775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5</a:t>
            </a:fld>
            <a:endParaRPr lang="en-US"/>
          </a:p>
        </p:txBody>
      </p:sp>
    </p:spTree>
    <p:extLst>
      <p:ext uri="{BB962C8B-B14F-4D97-AF65-F5344CB8AC3E}">
        <p14:creationId xmlns:p14="http://schemas.microsoft.com/office/powerpoint/2010/main" val="216751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6</a:t>
            </a:fld>
            <a:endParaRPr lang="en-US"/>
          </a:p>
        </p:txBody>
      </p:sp>
    </p:spTree>
    <p:extLst>
      <p:ext uri="{BB962C8B-B14F-4D97-AF65-F5344CB8AC3E}">
        <p14:creationId xmlns:p14="http://schemas.microsoft.com/office/powerpoint/2010/main" val="27692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7</a:t>
            </a:fld>
            <a:endParaRPr lang="en-US"/>
          </a:p>
        </p:txBody>
      </p:sp>
    </p:spTree>
    <p:extLst>
      <p:ext uri="{BB962C8B-B14F-4D97-AF65-F5344CB8AC3E}">
        <p14:creationId xmlns:p14="http://schemas.microsoft.com/office/powerpoint/2010/main" val="43577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Speaker: Tayana</a:t>
            </a:r>
          </a:p>
        </p:txBody>
      </p:sp>
      <p:sp>
        <p:nvSpPr>
          <p:cNvPr id="4" name="Slide Number Placeholder 3"/>
          <p:cNvSpPr>
            <a:spLocks noGrp="1"/>
          </p:cNvSpPr>
          <p:nvPr>
            <p:ph type="sldNum" sz="quarter" idx="5"/>
          </p:nvPr>
        </p:nvSpPr>
        <p:spPr/>
        <p:txBody>
          <a:bodyPr/>
          <a:lstStyle/>
          <a:p>
            <a:fld id="{D4F48F40-26E5-4392-A468-225127FC7154}" type="slidenum">
              <a:rPr lang="en-US"/>
              <a:t>11</a:t>
            </a:fld>
            <a:endParaRPr lang="en-US"/>
          </a:p>
        </p:txBody>
      </p:sp>
    </p:spTree>
    <p:extLst>
      <p:ext uri="{BB962C8B-B14F-4D97-AF65-F5344CB8AC3E}">
        <p14:creationId xmlns:p14="http://schemas.microsoft.com/office/powerpoint/2010/main" val="2766446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12</a:t>
            </a:fld>
            <a:endParaRPr lang="en-US"/>
          </a:p>
        </p:txBody>
      </p:sp>
    </p:spTree>
    <p:extLst>
      <p:ext uri="{BB962C8B-B14F-4D97-AF65-F5344CB8AC3E}">
        <p14:creationId xmlns:p14="http://schemas.microsoft.com/office/powerpoint/2010/main" val="200003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Chris</a:t>
            </a:r>
          </a:p>
        </p:txBody>
      </p:sp>
      <p:sp>
        <p:nvSpPr>
          <p:cNvPr id="4" name="Slide Number Placeholder 3"/>
          <p:cNvSpPr>
            <a:spLocks noGrp="1"/>
          </p:cNvSpPr>
          <p:nvPr>
            <p:ph type="sldNum" sz="quarter" idx="5"/>
          </p:nvPr>
        </p:nvSpPr>
        <p:spPr/>
        <p:txBody>
          <a:bodyPr/>
          <a:lstStyle/>
          <a:p>
            <a:fld id="{D4F48F40-26E5-4392-A468-225127FC7154}" type="slidenum">
              <a:rPr lang="en-US"/>
              <a:t>15</a:t>
            </a:fld>
            <a:endParaRPr lang="en-US"/>
          </a:p>
        </p:txBody>
      </p:sp>
    </p:spTree>
    <p:extLst>
      <p:ext uri="{BB962C8B-B14F-4D97-AF65-F5344CB8AC3E}">
        <p14:creationId xmlns:p14="http://schemas.microsoft.com/office/powerpoint/2010/main" val="2727398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1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6391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677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001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221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3680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572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645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240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7481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3654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98532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fontScale="90000"/>
          </a:bodyPr>
          <a:lstStyle/>
          <a:p>
            <a:r>
              <a:rPr lang="en-US" sz="8000" b="1">
                <a:solidFill>
                  <a:srgbClr val="FFFFFF"/>
                </a:solidFill>
                <a:latin typeface="Kalinga"/>
                <a:cs typeface="Kalinga"/>
              </a:rPr>
              <a:t>Trés Difficile</a:t>
            </a:r>
          </a:p>
        </p:txBody>
      </p:sp>
      <p:sp>
        <p:nvSpPr>
          <p:cNvPr id="3" name="Subtitle 2"/>
          <p:cNvSpPr>
            <a:spLocks noGrp="1"/>
          </p:cNvSpPr>
          <p:nvPr>
            <p:ph type="subTitle" idx="1"/>
          </p:nvPr>
        </p:nvSpPr>
        <p:spPr>
          <a:xfrm>
            <a:off x="3045368" y="4074718"/>
            <a:ext cx="6105194" cy="682079"/>
          </a:xfrm>
        </p:spPr>
        <p:txBody>
          <a:bodyPr vert="horz" lIns="91440" tIns="45720" rIns="91440" bIns="45720" rtlCol="0" anchor="t">
            <a:noAutofit/>
          </a:bodyPr>
          <a:lstStyle/>
          <a:p>
            <a:r>
              <a:rPr lang="en-US" sz="4000" err="1">
                <a:solidFill>
                  <a:srgbClr val="FFFFFF"/>
                </a:solidFill>
              </a:rPr>
              <a:t>Tayana</a:t>
            </a:r>
            <a:r>
              <a:rPr lang="en-US" sz="4000">
                <a:solidFill>
                  <a:srgbClr val="FFFFFF"/>
                </a:solidFill>
              </a:rPr>
              <a:t> Vixama, RN </a:t>
            </a:r>
            <a:endParaRPr lang="en-US" sz="4000">
              <a:solidFill>
                <a:srgbClr val="FFFFFF"/>
              </a:solidFill>
              <a:cs typeface="Calibri"/>
            </a:endParaRPr>
          </a:p>
          <a:p>
            <a:r>
              <a:rPr lang="en-US" sz="4000">
                <a:solidFill>
                  <a:srgbClr val="FFFFFF"/>
                </a:solidFill>
              </a:rPr>
              <a:t>Christopher Roy, MD</a:t>
            </a:r>
            <a:endParaRPr lang="en-US" sz="4000">
              <a:solidFill>
                <a:srgbClr val="FFFFFF"/>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AEF0-FD7C-42C0-BB5A-8C134FE05CBF}"/>
              </a:ext>
            </a:extLst>
          </p:cNvPr>
          <p:cNvSpPr>
            <a:spLocks noGrp="1"/>
          </p:cNvSpPr>
          <p:nvPr>
            <p:ph type="title"/>
          </p:nvPr>
        </p:nvSpPr>
        <p:spPr>
          <a:xfrm>
            <a:off x="838200" y="784225"/>
            <a:ext cx="4686300" cy="3548063"/>
          </a:xfrm>
        </p:spPr>
        <p:txBody>
          <a:bodyPr>
            <a:normAutofit fontScale="90000"/>
          </a:bodyPr>
          <a:lstStyle/>
          <a:p>
            <a:r>
              <a:rPr lang="en-US" dirty="0">
                <a:cs typeface="Calibri Light"/>
              </a:rPr>
              <a:t>Positive Antigen, Positive Toxin</a:t>
            </a:r>
            <a:br>
              <a:rPr lang="en-US" dirty="0">
                <a:cs typeface="Calibri Light"/>
              </a:rPr>
            </a:br>
            <a:r>
              <a:rPr lang="en-US" dirty="0">
                <a:cs typeface="Calibri Light"/>
              </a:rPr>
              <a:t>for </a:t>
            </a:r>
            <a:r>
              <a:rPr lang="en-US" i="1" dirty="0">
                <a:cs typeface="Calibri Light"/>
              </a:rPr>
              <a:t>C. Difficile</a:t>
            </a:r>
            <a:r>
              <a:rPr lang="en-US" dirty="0">
                <a:cs typeface="Calibri Light"/>
              </a:rPr>
              <a:t> by the Glutamate Dehydrogenase Testing</a:t>
            </a:r>
          </a:p>
        </p:txBody>
      </p:sp>
      <p:pic>
        <p:nvPicPr>
          <p:cNvPr id="5" name="Picture 6" descr="A picture containing indoor, electronics, iPod, wall&#10;&#10;Description generated with high confidence">
            <a:extLst>
              <a:ext uri="{FF2B5EF4-FFF2-40B4-BE49-F238E27FC236}">
                <a16:creationId xmlns:a16="http://schemas.microsoft.com/office/drawing/2014/main" id="{4D75779D-FAF2-4C79-869B-B46B8E2220F7}"/>
              </a:ext>
            </a:extLst>
          </p:cNvPr>
          <p:cNvPicPr>
            <a:picLocks noGrp="1" noChangeAspect="1"/>
          </p:cNvPicPr>
          <p:nvPr>
            <p:ph idx="1"/>
          </p:nvPr>
        </p:nvPicPr>
        <p:blipFill>
          <a:blip r:embed="rId2"/>
          <a:stretch>
            <a:fillRect/>
          </a:stretch>
        </p:blipFill>
        <p:spPr>
          <a:xfrm>
            <a:off x="6092825" y="904081"/>
            <a:ext cx="5238750" cy="4086225"/>
          </a:xfrm>
          <a:prstGeom prst="rect">
            <a:avLst/>
          </a:prstGeom>
        </p:spPr>
      </p:pic>
    </p:spTree>
    <p:extLst>
      <p:ext uri="{BB962C8B-B14F-4D97-AF65-F5344CB8AC3E}">
        <p14:creationId xmlns:p14="http://schemas.microsoft.com/office/powerpoint/2010/main" val="346661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A3BF-C785-4C9D-B3A5-5485552D6AD8}"/>
              </a:ext>
            </a:extLst>
          </p:cNvPr>
          <p:cNvSpPr>
            <a:spLocks noGrp="1"/>
          </p:cNvSpPr>
          <p:nvPr>
            <p:ph type="title"/>
          </p:nvPr>
        </p:nvSpPr>
        <p:spPr>
          <a:xfrm>
            <a:off x="73835" y="1980258"/>
            <a:ext cx="4528485" cy="1676603"/>
          </a:xfrm>
        </p:spPr>
        <p:txBody>
          <a:bodyPr vert="horz" lIns="91440" tIns="45720" rIns="91440" bIns="45720" rtlCol="0" anchor="ctr">
            <a:noAutofit/>
          </a:bodyPr>
          <a:lstStyle/>
          <a:p>
            <a:r>
              <a:rPr lang="en-US" sz="6600" b="1" dirty="0">
                <a:cs typeface="Calibri Light"/>
              </a:rPr>
              <a:t>Diagnosing </a:t>
            </a:r>
            <a:br>
              <a:rPr lang="en-US" sz="6600" b="1" dirty="0">
                <a:cs typeface="Calibri Light"/>
              </a:rPr>
            </a:br>
            <a:r>
              <a:rPr lang="en-US" sz="6600" b="1" i="1" dirty="0">
                <a:cs typeface="Calibri Light"/>
              </a:rPr>
              <a:t>C. Difficile</a:t>
            </a:r>
            <a:br>
              <a:rPr lang="en-US" sz="6600" b="1" i="1" dirty="0">
                <a:cs typeface="Calibri Light"/>
              </a:rPr>
            </a:br>
            <a:r>
              <a:rPr lang="en-US" sz="6600" b="1" dirty="0">
                <a:solidFill>
                  <a:schemeClr val="accent1">
                    <a:lumMod val="75000"/>
                  </a:schemeClr>
                </a:solidFill>
                <a:cs typeface="Calibri Light"/>
              </a:rPr>
              <a:t>at </a:t>
            </a:r>
            <a:r>
              <a:rPr lang="en-US" sz="6600" b="1">
                <a:solidFill>
                  <a:schemeClr val="accent1">
                    <a:lumMod val="75000"/>
                  </a:schemeClr>
                </a:solidFill>
                <a:cs typeface="Calibri Light"/>
              </a:rPr>
              <a:t>Brigham and Women's Hospital</a:t>
            </a:r>
          </a:p>
        </p:txBody>
      </p:sp>
      <p:sp>
        <p:nvSpPr>
          <p:cNvPr id="7" name="Content Placeholder 6">
            <a:extLst>
              <a:ext uri="{FF2B5EF4-FFF2-40B4-BE49-F238E27FC236}">
                <a16:creationId xmlns:a16="http://schemas.microsoft.com/office/drawing/2014/main" id="{439B0D0B-9147-45F3-BA57-15B983B44D35}"/>
              </a:ext>
            </a:extLst>
          </p:cNvPr>
          <p:cNvSpPr>
            <a:spLocks noGrp="1"/>
          </p:cNvSpPr>
          <p:nvPr>
            <p:ph idx="1"/>
          </p:nvPr>
        </p:nvSpPr>
        <p:spPr>
          <a:xfrm>
            <a:off x="4210444" y="375249"/>
            <a:ext cx="8097421" cy="6570312"/>
          </a:xfrm>
        </p:spPr>
        <p:txBody>
          <a:bodyPr vert="horz" lIns="91440" tIns="45720" rIns="91440" bIns="45720" rtlCol="0" anchor="t">
            <a:noAutofit/>
          </a:bodyPr>
          <a:lstStyle/>
          <a:p>
            <a:pPr marL="0" indent="0">
              <a:buNone/>
            </a:pPr>
            <a:r>
              <a:rPr lang="en-US" sz="3200" dirty="0">
                <a:cs typeface="Calibri" panose="020F0502020204030204"/>
              </a:rPr>
              <a:t>1. </a:t>
            </a:r>
            <a:r>
              <a:rPr lang="en-US" sz="3200" b="1" dirty="0">
                <a:cs typeface="Calibri" panose="020F0502020204030204"/>
              </a:rPr>
              <a:t>Loose or watery stool </a:t>
            </a:r>
            <a:r>
              <a:rPr lang="en-US" sz="3200" dirty="0">
                <a:cs typeface="Calibri" panose="020F0502020204030204"/>
              </a:rPr>
              <a:t>are tested by </a:t>
            </a:r>
            <a:r>
              <a:rPr lang="en-US" sz="3200">
                <a:cs typeface="Calibri" panose="020F0502020204030204"/>
              </a:rPr>
              <a:t>Glutamate Dehydrogenase assay. </a:t>
            </a:r>
          </a:p>
          <a:p>
            <a:pPr marL="0" indent="0">
              <a:buNone/>
            </a:pPr>
            <a:r>
              <a:rPr lang="en-US" sz="3200">
                <a:cs typeface="Calibri" panose="020F0502020204030204"/>
              </a:rPr>
              <a:t>2.  </a:t>
            </a:r>
            <a:r>
              <a:rPr lang="en-US" sz="3200" b="1">
                <a:cs typeface="Calibri"/>
              </a:rPr>
              <a:t>11:00 AM Cut-Off</a:t>
            </a:r>
            <a:r>
              <a:rPr lang="en-US" sz="3200">
                <a:cs typeface="Calibri"/>
              </a:rPr>
              <a:t> for same-day results.</a:t>
            </a:r>
            <a:endParaRPr lang="en-US" sz="3200" dirty="0">
              <a:cs typeface="Calibri"/>
            </a:endParaRPr>
          </a:p>
          <a:p>
            <a:pPr marL="0" indent="0">
              <a:buNone/>
            </a:pPr>
            <a:r>
              <a:rPr lang="en-US" sz="3200" dirty="0">
                <a:cs typeface="Calibri"/>
              </a:rPr>
              <a:t>3. </a:t>
            </a:r>
            <a:r>
              <a:rPr lang="en-US" sz="3200">
                <a:cs typeface="Calibri"/>
              </a:rPr>
              <a:t>24 hours a day, 7 days for </a:t>
            </a:r>
            <a:r>
              <a:rPr lang="en-US" sz="3200" b="1">
                <a:cs typeface="Calibri"/>
              </a:rPr>
              <a:t>STAT specimens</a:t>
            </a:r>
            <a:r>
              <a:rPr lang="en-US" sz="3200">
                <a:cs typeface="Calibri"/>
              </a:rPr>
              <a:t>.</a:t>
            </a:r>
            <a:endParaRPr lang="en-US" sz="3200" dirty="0">
              <a:cs typeface="Calibri"/>
            </a:endParaRPr>
          </a:p>
          <a:p>
            <a:pPr marL="0" indent="0">
              <a:buNone/>
            </a:pPr>
            <a:r>
              <a:rPr lang="en-US" sz="3200">
                <a:cs typeface="Calibri"/>
              </a:rPr>
              <a:t>4. STAT testing takes </a:t>
            </a:r>
            <a:r>
              <a:rPr lang="en-US" sz="3200" b="1">
                <a:cs typeface="Calibri"/>
              </a:rPr>
              <a:t>40 minutes</a:t>
            </a:r>
            <a:r>
              <a:rPr lang="en-US" sz="3200">
                <a:cs typeface="Calibri"/>
              </a:rPr>
              <a:t>.</a:t>
            </a:r>
          </a:p>
          <a:p>
            <a:pPr marL="0" indent="0">
              <a:buNone/>
            </a:pPr>
            <a:r>
              <a:rPr lang="en-US" sz="3200" dirty="0">
                <a:cs typeface="Calibri"/>
              </a:rPr>
              <a:t>5. Stool specimens are held for five days if </a:t>
            </a:r>
            <a:r>
              <a:rPr lang="en-US" sz="3200" b="1" dirty="0">
                <a:cs typeface="Calibri"/>
              </a:rPr>
              <a:t>Antigen </a:t>
            </a:r>
            <a:r>
              <a:rPr lang="en-US" sz="3200" b="1" dirty="0">
                <a:solidFill>
                  <a:srgbClr val="C00000"/>
                </a:solidFill>
                <a:ea typeface="+mn-lt"/>
                <a:cs typeface="+mn-lt"/>
              </a:rPr>
              <a:t>+</a:t>
            </a:r>
            <a:r>
              <a:rPr lang="en-US" sz="3200" b="1">
                <a:ea typeface="+mn-lt"/>
                <a:cs typeface="+mn-lt"/>
              </a:rPr>
              <a:t>, but </a:t>
            </a:r>
            <a:r>
              <a:rPr lang="en-US" sz="3200" b="1">
                <a:solidFill>
                  <a:srgbClr val="000000"/>
                </a:solidFill>
                <a:ea typeface="+mn-lt"/>
                <a:cs typeface="+mn-lt"/>
              </a:rPr>
              <a:t>Toxin</a:t>
            </a:r>
            <a:r>
              <a:rPr lang="en-US" sz="3200" b="1">
                <a:solidFill>
                  <a:srgbClr val="0070C0"/>
                </a:solidFill>
                <a:ea typeface="+mn-lt"/>
                <a:cs typeface="+mn-lt"/>
              </a:rPr>
              <a:t> –</a:t>
            </a:r>
            <a:r>
              <a:rPr lang="en-US" sz="3200">
                <a:cs typeface="Calibri"/>
              </a:rPr>
              <a:t> in case additional testing (PCR) </a:t>
            </a:r>
            <a:r>
              <a:rPr lang="en-US" sz="3200" dirty="0">
                <a:cs typeface="Calibri"/>
              </a:rPr>
              <a:t>is ordered through Infectious Disease.</a:t>
            </a:r>
          </a:p>
          <a:p>
            <a:pPr marL="0" indent="0">
              <a:buNone/>
            </a:pPr>
            <a:r>
              <a:rPr lang="en-US" sz="3200">
                <a:cs typeface="Calibri"/>
              </a:rPr>
              <a:t>6. Rare stool that is </a:t>
            </a:r>
            <a:r>
              <a:rPr lang="en-US" sz="3200" b="1">
                <a:cs typeface="Calibri"/>
              </a:rPr>
              <a:t>Toxin </a:t>
            </a:r>
            <a:r>
              <a:rPr lang="en-US" sz="3200" b="1">
                <a:solidFill>
                  <a:srgbClr val="C00000"/>
                </a:solidFill>
                <a:cs typeface="Calibri"/>
              </a:rPr>
              <a:t>+</a:t>
            </a:r>
            <a:r>
              <a:rPr lang="en-US" sz="3200" b="1">
                <a:cs typeface="Calibri"/>
              </a:rPr>
              <a:t> and Antigen</a:t>
            </a:r>
            <a:r>
              <a:rPr lang="en-US" sz="3200" b="1">
                <a:solidFill>
                  <a:srgbClr val="0070C0"/>
                </a:solidFill>
                <a:cs typeface="Calibri"/>
              </a:rPr>
              <a:t> –</a:t>
            </a:r>
            <a:r>
              <a:rPr lang="en-US" sz="3200">
                <a:cs typeface="Calibri"/>
              </a:rPr>
              <a:t> is called "Indeterminate." An automatic </a:t>
            </a:r>
            <a:r>
              <a:rPr lang="en-US" sz="3200" b="1">
                <a:cs typeface="Calibri"/>
              </a:rPr>
              <a:t>PCR or </a:t>
            </a:r>
            <a:r>
              <a:rPr lang="en-US" sz="3200" b="1">
                <a:ea typeface="+mn-lt"/>
                <a:cs typeface="+mn-lt"/>
              </a:rPr>
              <a:t>Nucleic Acid Amplification Testing (NAAT)</a:t>
            </a:r>
            <a:r>
              <a:rPr lang="en-US" sz="3200" dirty="0">
                <a:ea typeface="+mn-lt"/>
                <a:cs typeface="+mn-lt"/>
              </a:rPr>
              <a:t> </a:t>
            </a:r>
            <a:r>
              <a:rPr lang="en-US" sz="3200">
                <a:cs typeface="Calibri"/>
              </a:rPr>
              <a:t>is run by the microbiology laboratory. </a:t>
            </a:r>
            <a:endParaRPr lang="en-US" sz="3200" dirty="0">
              <a:cs typeface="Calibri"/>
            </a:endParaRPr>
          </a:p>
        </p:txBody>
      </p:sp>
      <p:sp>
        <p:nvSpPr>
          <p:cNvPr id="4" name="TextBox 3">
            <a:extLst>
              <a:ext uri="{FF2B5EF4-FFF2-40B4-BE49-F238E27FC236}">
                <a16:creationId xmlns:a16="http://schemas.microsoft.com/office/drawing/2014/main" id="{58625795-9DB0-4767-8DD9-C0327DF1076D}"/>
              </a:ext>
            </a:extLst>
          </p:cNvPr>
          <p:cNvSpPr txBox="1"/>
          <p:nvPr/>
        </p:nvSpPr>
        <p:spPr>
          <a:xfrm>
            <a:off x="132811" y="5633588"/>
            <a:ext cx="31457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 </a:t>
            </a:r>
            <a:r>
              <a:rPr lang="en-US" sz="3200" b="1"/>
              <a:t>tiered-testing</a:t>
            </a:r>
            <a:r>
              <a:rPr lang="en-US" sz="3200" dirty="0"/>
              <a:t> process</a:t>
            </a:r>
            <a:endParaRPr lang="en-US" sz="3200" dirty="0">
              <a:cs typeface="Calibri"/>
            </a:endParaRPr>
          </a:p>
        </p:txBody>
      </p:sp>
    </p:spTree>
    <p:extLst>
      <p:ext uri="{BB962C8B-B14F-4D97-AF65-F5344CB8AC3E}">
        <p14:creationId xmlns:p14="http://schemas.microsoft.com/office/powerpoint/2010/main" val="386772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Case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733369" cy="4930246"/>
          </a:xfrm>
        </p:spPr>
        <p:txBody>
          <a:bodyPr anchor="ctr">
            <a:normAutofit/>
          </a:bodyPr>
          <a:lstStyle/>
          <a:p>
            <a:pPr marL="0" indent="0">
              <a:buNone/>
            </a:pPr>
            <a:r>
              <a:rPr lang="en-US" sz="3600" dirty="0"/>
              <a:t>64-year-old male is admitted for elective cervical laminectomy. Perioperatively he receives a single dose of prophylactic cefazolin and develops fever, severe diarrhea, and abdominal distention on POD#3, WBC 7</a:t>
            </a:r>
            <a:r>
              <a:rPr lang="en-US" sz="3600" dirty="0">
                <a:sym typeface="Wingdings" panose="05000000000000000000" pitchFamily="2" charset="2"/>
              </a:rPr>
              <a:t>26K. </a:t>
            </a:r>
            <a:r>
              <a:rPr lang="en-US" sz="3600" i="1" dirty="0">
                <a:sym typeface="Wingdings" panose="05000000000000000000" pitchFamily="2" charset="2"/>
              </a:rPr>
              <a:t>C. difficile</a:t>
            </a:r>
            <a:r>
              <a:rPr lang="en-US" sz="3600" dirty="0">
                <a:sym typeface="Wingdings" panose="05000000000000000000" pitchFamily="2" charset="2"/>
              </a:rPr>
              <a:t> is sent and is positive.</a:t>
            </a:r>
            <a:r>
              <a:rPr lang="en-US" sz="3600" dirty="0"/>
              <a:t> </a:t>
            </a:r>
            <a:endParaRPr lang="en-US" sz="3600" dirty="0">
              <a:cs typeface="Calibri"/>
            </a:endParaRPr>
          </a:p>
        </p:txBody>
      </p:sp>
    </p:spTree>
    <p:extLst>
      <p:ext uri="{BB962C8B-B14F-4D97-AF65-F5344CB8AC3E}">
        <p14:creationId xmlns:p14="http://schemas.microsoft.com/office/powerpoint/2010/main" val="106974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E67B-0DAF-4313-8F77-3E89DD35A700}"/>
              </a:ext>
            </a:extLst>
          </p:cNvPr>
          <p:cNvSpPr>
            <a:spLocks noGrp="1"/>
          </p:cNvSpPr>
          <p:nvPr>
            <p:ph type="title"/>
          </p:nvPr>
        </p:nvSpPr>
        <p:spPr>
          <a:xfrm>
            <a:off x="952500" y="593725"/>
            <a:ext cx="10515600" cy="1325563"/>
          </a:xfrm>
        </p:spPr>
        <p:txBody>
          <a:bodyPr/>
          <a:lstStyle/>
          <a:p>
            <a:r>
              <a:rPr lang="en-US" b="1">
                <a:ea typeface="+mj-lt"/>
                <a:cs typeface="+mj-lt"/>
              </a:rPr>
              <a:t>What is the best treatment regimen for this patient?:</a:t>
            </a:r>
            <a:endParaRPr lang="en-US" b="1"/>
          </a:p>
        </p:txBody>
      </p:sp>
      <p:sp>
        <p:nvSpPr>
          <p:cNvPr id="3" name="Content Placeholder 2">
            <a:extLst>
              <a:ext uri="{FF2B5EF4-FFF2-40B4-BE49-F238E27FC236}">
                <a16:creationId xmlns:a16="http://schemas.microsoft.com/office/drawing/2014/main" id="{665C2E33-2B03-432F-992F-7D8C3AB61B60}"/>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endParaRPr lang="en-US" sz="3600" dirty="0">
              <a:cs typeface="Calibri"/>
            </a:endParaRPr>
          </a:p>
          <a:p>
            <a:pPr marL="457200" lvl="1" indent="0">
              <a:lnSpc>
                <a:spcPct val="100000"/>
              </a:lnSpc>
              <a:spcBef>
                <a:spcPts val="0"/>
              </a:spcBef>
              <a:buNone/>
            </a:pPr>
            <a:r>
              <a:rPr lang="en-US" sz="3600">
                <a:ea typeface="+mn-lt"/>
                <a:cs typeface="+mn-lt"/>
              </a:rPr>
              <a:t>a. Metronidazole 500 mg orally q8h</a:t>
            </a:r>
          </a:p>
          <a:p>
            <a:pPr marL="457200" lvl="1" indent="0">
              <a:lnSpc>
                <a:spcPct val="100000"/>
              </a:lnSpc>
              <a:spcBef>
                <a:spcPts val="0"/>
              </a:spcBef>
              <a:buNone/>
            </a:pPr>
            <a:r>
              <a:rPr lang="en-US" sz="3600">
                <a:ea typeface="+mn-lt"/>
                <a:cs typeface="+mn-lt"/>
              </a:rPr>
              <a:t>b. Fidaxomicin 200mg orally bid</a:t>
            </a:r>
          </a:p>
          <a:p>
            <a:pPr marL="457200" lvl="1" indent="0">
              <a:lnSpc>
                <a:spcPct val="100000"/>
              </a:lnSpc>
              <a:spcBef>
                <a:spcPts val="0"/>
              </a:spcBef>
              <a:buNone/>
            </a:pPr>
            <a:r>
              <a:rPr lang="en-US" sz="3600">
                <a:ea typeface="+mn-lt"/>
                <a:cs typeface="+mn-lt"/>
              </a:rPr>
              <a:t>c. Vancomycin 500 mg orally q6h</a:t>
            </a:r>
          </a:p>
          <a:p>
            <a:pPr marL="457200" lvl="1" indent="0">
              <a:lnSpc>
                <a:spcPct val="100000"/>
              </a:lnSpc>
              <a:spcBef>
                <a:spcPts val="0"/>
              </a:spcBef>
              <a:buNone/>
            </a:pPr>
            <a:r>
              <a:rPr lang="en-US" sz="3600">
                <a:ea typeface="+mn-lt"/>
                <a:cs typeface="+mn-lt"/>
              </a:rPr>
              <a:t>d. IVIG</a:t>
            </a:r>
          </a:p>
          <a:p>
            <a:pPr marL="457200" lvl="1" indent="0">
              <a:lnSpc>
                <a:spcPct val="100000"/>
              </a:lnSpc>
              <a:spcBef>
                <a:spcPts val="0"/>
              </a:spcBef>
              <a:buNone/>
            </a:pPr>
            <a:r>
              <a:rPr lang="en-US" sz="3600">
                <a:ea typeface="+mn-lt"/>
                <a:cs typeface="+mn-lt"/>
              </a:rPr>
              <a:t>e. Fecal Microbiota Transplant</a:t>
            </a:r>
            <a:endParaRPr lang="en-US" sz="3600">
              <a:cs typeface="Calibri" panose="020F0502020204030204"/>
            </a:endParaRPr>
          </a:p>
        </p:txBody>
      </p:sp>
    </p:spTree>
    <p:extLst>
      <p:ext uri="{BB962C8B-B14F-4D97-AF65-F5344CB8AC3E}">
        <p14:creationId xmlns:p14="http://schemas.microsoft.com/office/powerpoint/2010/main" val="68940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E67B-0DAF-4313-8F77-3E89DD35A700}"/>
              </a:ext>
            </a:extLst>
          </p:cNvPr>
          <p:cNvSpPr>
            <a:spLocks noGrp="1"/>
          </p:cNvSpPr>
          <p:nvPr>
            <p:ph type="title"/>
          </p:nvPr>
        </p:nvSpPr>
        <p:spPr>
          <a:xfrm>
            <a:off x="952500" y="593725"/>
            <a:ext cx="10515600" cy="1325563"/>
          </a:xfrm>
        </p:spPr>
        <p:txBody>
          <a:bodyPr/>
          <a:lstStyle/>
          <a:p>
            <a:r>
              <a:rPr lang="en-US" b="1">
                <a:ea typeface="+mj-lt"/>
                <a:cs typeface="+mj-lt"/>
              </a:rPr>
              <a:t>What is the best treatment regimen for this patient?:</a:t>
            </a:r>
            <a:endParaRPr lang="en-US" b="1"/>
          </a:p>
        </p:txBody>
      </p:sp>
      <p:sp>
        <p:nvSpPr>
          <p:cNvPr id="3" name="Content Placeholder 2">
            <a:extLst>
              <a:ext uri="{FF2B5EF4-FFF2-40B4-BE49-F238E27FC236}">
                <a16:creationId xmlns:a16="http://schemas.microsoft.com/office/drawing/2014/main" id="{665C2E33-2B03-432F-992F-7D8C3AB61B60}"/>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buNone/>
            </a:pPr>
            <a:endParaRPr lang="en-US" sz="3600" dirty="0">
              <a:cs typeface="Calibri"/>
            </a:endParaRPr>
          </a:p>
          <a:p>
            <a:pPr marL="457200" lvl="1" indent="0">
              <a:lnSpc>
                <a:spcPct val="100000"/>
              </a:lnSpc>
              <a:spcBef>
                <a:spcPts val="0"/>
              </a:spcBef>
              <a:buNone/>
            </a:pPr>
            <a:r>
              <a:rPr lang="en-US" sz="3600">
                <a:ea typeface="+mn-lt"/>
                <a:cs typeface="+mn-lt"/>
              </a:rPr>
              <a:t>a. Metronidazole 500 mg orally q8h</a:t>
            </a:r>
          </a:p>
          <a:p>
            <a:pPr marL="457200" lvl="1" indent="0">
              <a:lnSpc>
                <a:spcPct val="100000"/>
              </a:lnSpc>
              <a:spcBef>
                <a:spcPts val="0"/>
              </a:spcBef>
              <a:buNone/>
            </a:pPr>
            <a:r>
              <a:rPr lang="en-US" sz="3600" b="1">
                <a:ea typeface="+mn-lt"/>
                <a:cs typeface="+mn-lt"/>
              </a:rPr>
              <a:t>b. Fidaxomicin 200mg orally bid</a:t>
            </a:r>
          </a:p>
          <a:p>
            <a:pPr marL="457200" lvl="1" indent="0">
              <a:lnSpc>
                <a:spcPct val="100000"/>
              </a:lnSpc>
              <a:spcBef>
                <a:spcPts val="0"/>
              </a:spcBef>
              <a:buNone/>
            </a:pPr>
            <a:r>
              <a:rPr lang="en-US" sz="3600">
                <a:ea typeface="+mn-lt"/>
                <a:cs typeface="+mn-lt"/>
              </a:rPr>
              <a:t>c. Vancomycin 500 mg orally q6h</a:t>
            </a:r>
          </a:p>
          <a:p>
            <a:pPr marL="457200" lvl="1" indent="0">
              <a:lnSpc>
                <a:spcPct val="100000"/>
              </a:lnSpc>
              <a:spcBef>
                <a:spcPts val="0"/>
              </a:spcBef>
              <a:buNone/>
            </a:pPr>
            <a:r>
              <a:rPr lang="en-US" sz="3600">
                <a:ea typeface="+mn-lt"/>
                <a:cs typeface="+mn-lt"/>
              </a:rPr>
              <a:t>d. IVIG</a:t>
            </a:r>
          </a:p>
          <a:p>
            <a:pPr marL="457200" lvl="1" indent="0">
              <a:lnSpc>
                <a:spcPct val="100000"/>
              </a:lnSpc>
              <a:spcBef>
                <a:spcPts val="0"/>
              </a:spcBef>
              <a:buNone/>
            </a:pPr>
            <a:r>
              <a:rPr lang="en-US" sz="3600">
                <a:ea typeface="+mn-lt"/>
                <a:cs typeface="+mn-lt"/>
              </a:rPr>
              <a:t>e. Fecal Microbiota Transplant</a:t>
            </a:r>
            <a:endParaRPr lang="en-US" sz="3600">
              <a:cs typeface="Calibri" panose="020F0502020204030204"/>
            </a:endParaRPr>
          </a:p>
        </p:txBody>
      </p:sp>
    </p:spTree>
    <p:extLst>
      <p:ext uri="{BB962C8B-B14F-4D97-AF65-F5344CB8AC3E}">
        <p14:creationId xmlns:p14="http://schemas.microsoft.com/office/powerpoint/2010/main" val="70917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food, hot, dog, indoor&#10;&#10;Description generated with very high confidence">
            <a:extLst>
              <a:ext uri="{FF2B5EF4-FFF2-40B4-BE49-F238E27FC236}">
                <a16:creationId xmlns:a16="http://schemas.microsoft.com/office/drawing/2014/main" id="{204669A9-101A-4242-A531-006CAD7B266C}"/>
              </a:ext>
            </a:extLst>
          </p:cNvPr>
          <p:cNvPicPr>
            <a:picLocks noChangeAspect="1"/>
          </p:cNvPicPr>
          <p:nvPr/>
        </p:nvPicPr>
        <p:blipFill>
          <a:blip r:embed="rId3"/>
          <a:stretch>
            <a:fillRect/>
          </a:stretch>
        </p:blipFill>
        <p:spPr>
          <a:xfrm>
            <a:off x="2631445" y="75346"/>
            <a:ext cx="6423803" cy="6707307"/>
          </a:xfrm>
          <a:prstGeom prst="rect">
            <a:avLst/>
          </a:prstGeom>
        </p:spPr>
      </p:pic>
    </p:spTree>
    <p:extLst>
      <p:ext uri="{BB962C8B-B14F-4D97-AF65-F5344CB8AC3E}">
        <p14:creationId xmlns:p14="http://schemas.microsoft.com/office/powerpoint/2010/main" val="425338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117475"/>
            <a:ext cx="10515600" cy="1325563"/>
          </a:xfrm>
        </p:spPr>
        <p:txBody>
          <a:bodyPr>
            <a:normAutofit/>
          </a:bodyPr>
          <a:lstStyle/>
          <a:p>
            <a:r>
              <a:rPr lang="en-US" b="1" dirty="0"/>
              <a:t>2017 Updated IDSA Guidelines for C diff</a:t>
            </a:r>
            <a:endParaRPr lang="en-US" b="1" dirty="0">
              <a:cs typeface="Calibri Light"/>
            </a:endParaRPr>
          </a:p>
        </p:txBody>
      </p:sp>
      <p:sp>
        <p:nvSpPr>
          <p:cNvPr id="5" name="Content Placeholder 4"/>
          <p:cNvSpPr>
            <a:spLocks noGrp="1"/>
          </p:cNvSpPr>
          <p:nvPr>
            <p:ph sz="half" idx="2"/>
          </p:nvPr>
        </p:nvSpPr>
        <p:spPr>
          <a:xfrm>
            <a:off x="564152" y="4647493"/>
            <a:ext cx="11243333" cy="4587786"/>
          </a:xfrm>
        </p:spPr>
        <p:txBody>
          <a:bodyPr vert="horz" lIns="91440" tIns="45720" rIns="91440" bIns="45720" rtlCol="0" anchor="t">
            <a:normAutofit/>
          </a:bodyPr>
          <a:lstStyle/>
          <a:p>
            <a:r>
              <a:rPr lang="en-US" dirty="0"/>
              <a:t>Fidaxomicin is recommended alternative to Vancomycin orally</a:t>
            </a:r>
          </a:p>
          <a:p>
            <a:r>
              <a:rPr lang="en-US" dirty="0"/>
              <a:t>Metronidazole is downgraded, and is only weakly recommended for mild disease if Fidaxomicin and </a:t>
            </a:r>
            <a:r>
              <a:rPr lang="en-US" dirty="0">
                <a:ea typeface="+mn-lt"/>
                <a:cs typeface="+mn-lt"/>
              </a:rPr>
              <a:t>Vancomycin are</a:t>
            </a:r>
            <a:r>
              <a:rPr lang="en-US" dirty="0"/>
              <a:t> unavailable</a:t>
            </a:r>
            <a:endParaRPr lang="en-US" dirty="0">
              <a:cs typeface="Calibri"/>
            </a:endParaRPr>
          </a:p>
          <a:p>
            <a:endParaRPr lang="en-US" dirty="0"/>
          </a:p>
        </p:txBody>
      </p:sp>
      <p:sp>
        <p:nvSpPr>
          <p:cNvPr id="6" name="TextBox 5"/>
          <p:cNvSpPr txBox="1"/>
          <p:nvPr/>
        </p:nvSpPr>
        <p:spPr>
          <a:xfrm>
            <a:off x="6934200" y="6322489"/>
            <a:ext cx="2971800" cy="369332"/>
          </a:xfrm>
          <a:prstGeom prst="rect">
            <a:avLst/>
          </a:prstGeom>
          <a:noFill/>
        </p:spPr>
        <p:txBody>
          <a:bodyPr wrap="square" rtlCol="0">
            <a:spAutoFit/>
          </a:bodyPr>
          <a:lstStyle/>
          <a:p>
            <a:r>
              <a:rPr lang="en-US" dirty="0"/>
              <a:t>Clin Infect Dis. 2018 Feb 15</a:t>
            </a:r>
          </a:p>
        </p:txBody>
      </p:sp>
      <p:pic>
        <p:nvPicPr>
          <p:cNvPr id="8" name="Picture 8" descr="A screenshot of a cell phone&#10;&#10;Description generated with very high confidence">
            <a:extLst>
              <a:ext uri="{FF2B5EF4-FFF2-40B4-BE49-F238E27FC236}">
                <a16:creationId xmlns:a16="http://schemas.microsoft.com/office/drawing/2014/main" id="{3D5BA1BA-F100-4B5A-85E9-52A0DD7220AA}"/>
              </a:ext>
            </a:extLst>
          </p:cNvPr>
          <p:cNvPicPr>
            <a:picLocks noGrp="1" noChangeAspect="1"/>
          </p:cNvPicPr>
          <p:nvPr>
            <p:ph sz="half" idx="1"/>
          </p:nvPr>
        </p:nvPicPr>
        <p:blipFill>
          <a:blip r:embed="rId3"/>
          <a:stretch>
            <a:fillRect/>
          </a:stretch>
        </p:blipFill>
        <p:spPr>
          <a:xfrm>
            <a:off x="88900" y="839795"/>
            <a:ext cx="12014200" cy="3592499"/>
          </a:xfrm>
          <a:prstGeom prst="rect">
            <a:avLst/>
          </a:prstGeom>
        </p:spPr>
      </p:pic>
      <p:sp>
        <p:nvSpPr>
          <p:cNvPr id="10" name="Rectangle: Rounded Corners 9">
            <a:extLst>
              <a:ext uri="{FF2B5EF4-FFF2-40B4-BE49-F238E27FC236}">
                <a16:creationId xmlns:a16="http://schemas.microsoft.com/office/drawing/2014/main" id="{CBBF6F40-2D2F-420B-8C3F-65ED532116E5}"/>
              </a:ext>
            </a:extLst>
          </p:cNvPr>
          <p:cNvSpPr/>
          <p:nvPr/>
        </p:nvSpPr>
        <p:spPr>
          <a:xfrm>
            <a:off x="88900" y="2527300"/>
            <a:ext cx="11963400" cy="9525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56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7500" y="963877"/>
            <a:ext cx="4230962" cy="4930246"/>
          </a:xfrm>
        </p:spPr>
        <p:txBody>
          <a:bodyPr>
            <a:normAutofit/>
          </a:bodyPr>
          <a:lstStyle/>
          <a:p>
            <a:pPr algn="r"/>
            <a:r>
              <a:rPr lang="en-US" dirty="0">
                <a:solidFill>
                  <a:schemeClr val="accent1"/>
                </a:solidFill>
              </a:rPr>
              <a:t>Case</a:t>
            </a:r>
            <a:br>
              <a:rPr lang="en-US" dirty="0">
                <a:solidFill>
                  <a:schemeClr val="accent1"/>
                </a:solidFill>
              </a:rPr>
            </a:br>
            <a:r>
              <a:rPr lang="en-US" dirty="0">
                <a:solidFill>
                  <a:schemeClr val="accent1"/>
                </a:solidFill>
              </a:rPr>
              <a:t>           (continued)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en-US" sz="3600" dirty="0"/>
          </a:p>
          <a:p>
            <a:pPr marL="0" indent="0">
              <a:buNone/>
            </a:pPr>
            <a:r>
              <a:rPr lang="en-US" sz="3600" dirty="0"/>
              <a:t>Patient is started on oral vancomycin 125mg q6 hours. Over the next few days his bowel movements decrease, but he has worsening abdominal distention and pain. He is tachycardic and febrile, and WBC rises to 36K. You order a </a:t>
            </a:r>
            <a:r>
              <a:rPr lang="en-US" sz="3600" i="1" dirty="0"/>
              <a:t>KUB.</a:t>
            </a:r>
            <a:endParaRPr lang="en-US" dirty="0"/>
          </a:p>
          <a:p>
            <a:pPr marL="0" indent="0">
              <a:buNone/>
            </a:pPr>
            <a:endParaRPr lang="en-US" sz="2400" dirty="0"/>
          </a:p>
          <a:p>
            <a:pPr marL="0" indent="0">
              <a:buNone/>
            </a:pPr>
            <a:endParaRPr lang="en-US" sz="2400" dirty="0"/>
          </a:p>
        </p:txBody>
      </p:sp>
      <p:sp>
        <p:nvSpPr>
          <p:cNvPr id="4" name="Rectangle 3">
            <a:extLst>
              <a:ext uri="{FF2B5EF4-FFF2-40B4-BE49-F238E27FC236}">
                <a16:creationId xmlns:a16="http://schemas.microsoft.com/office/drawing/2014/main" id="{2723D075-379F-4382-9126-DC01BFDD79E1}"/>
              </a:ext>
            </a:extLst>
          </p:cNvPr>
          <p:cNvSpPr/>
          <p:nvPr/>
        </p:nvSpPr>
        <p:spPr>
          <a:xfrm>
            <a:off x="5977217" y="3244334"/>
            <a:ext cx="237566" cy="369332"/>
          </a:xfrm>
          <a:prstGeom prst="rect">
            <a:avLst/>
          </a:prstGeom>
        </p:spPr>
        <p:txBody>
          <a:bodyPr wrap="none">
            <a:spAutoFit/>
          </a:bodyPr>
          <a:lstStyle/>
          <a:p>
            <a:pPr>
              <a:spcAft>
                <a:spcPts val="600"/>
              </a:spcAft>
            </a:pPr>
            <a:r>
              <a:rPr lang="en-US" dirty="0"/>
              <a:t> </a:t>
            </a:r>
            <a:endParaRPr lang="en-US"/>
          </a:p>
        </p:txBody>
      </p:sp>
      <p:sp>
        <p:nvSpPr>
          <p:cNvPr id="5" name="Rectangle 4">
            <a:extLst>
              <a:ext uri="{FF2B5EF4-FFF2-40B4-BE49-F238E27FC236}">
                <a16:creationId xmlns:a16="http://schemas.microsoft.com/office/drawing/2014/main" id="{1634A9C5-8C40-464B-9665-397918797A98}"/>
              </a:ext>
            </a:extLst>
          </p:cNvPr>
          <p:cNvSpPr/>
          <p:nvPr/>
        </p:nvSpPr>
        <p:spPr>
          <a:xfrm>
            <a:off x="5977217" y="3244334"/>
            <a:ext cx="237566" cy="369332"/>
          </a:xfrm>
          <a:prstGeom prst="rect">
            <a:avLst/>
          </a:prstGeom>
        </p:spPr>
        <p:txBody>
          <a:bodyPr wrap="none">
            <a:spAutoFit/>
          </a:bodyPr>
          <a:lstStyle/>
          <a:p>
            <a:pPr>
              <a:spcAft>
                <a:spcPts val="600"/>
              </a:spcAft>
            </a:pPr>
            <a:r>
              <a:rPr lang="en-US" dirty="0"/>
              <a:t> </a:t>
            </a:r>
            <a:endParaRPr lang="en-US"/>
          </a:p>
        </p:txBody>
      </p:sp>
    </p:spTree>
    <p:extLst>
      <p:ext uri="{BB962C8B-B14F-4D97-AF65-F5344CB8AC3E}">
        <p14:creationId xmlns:p14="http://schemas.microsoft.com/office/powerpoint/2010/main" val="3262343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10A949C-CA71-42F6-BDF9-851F40E437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70573" y="479046"/>
            <a:ext cx="4852260" cy="58999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52BAA28-B8DE-4D8E-886B-5951EDC23795}"/>
              </a:ext>
            </a:extLst>
          </p:cNvPr>
          <p:cNvSpPr/>
          <p:nvPr/>
        </p:nvSpPr>
        <p:spPr>
          <a:xfrm>
            <a:off x="5622907" y="6488668"/>
            <a:ext cx="5935279" cy="369332"/>
          </a:xfrm>
          <a:prstGeom prst="rect">
            <a:avLst/>
          </a:prstGeom>
        </p:spPr>
        <p:txBody>
          <a:bodyPr wrap="none">
            <a:spAutoFit/>
          </a:bodyPr>
          <a:lstStyle/>
          <a:p>
            <a:r>
              <a:rPr lang="en-US" dirty="0"/>
              <a:t>Case courtesy of Dr Derek Smith, Radiopaedia.org, </a:t>
            </a:r>
            <a:r>
              <a:rPr lang="en-US" dirty="0" err="1"/>
              <a:t>rID</a:t>
            </a:r>
            <a:r>
              <a:rPr lang="en-US" dirty="0"/>
              <a:t>: 31329</a:t>
            </a:r>
          </a:p>
        </p:txBody>
      </p:sp>
      <p:sp>
        <p:nvSpPr>
          <p:cNvPr id="2" name="Title 1">
            <a:extLst>
              <a:ext uri="{FF2B5EF4-FFF2-40B4-BE49-F238E27FC236}">
                <a16:creationId xmlns:a16="http://schemas.microsoft.com/office/drawing/2014/main" id="{FFDE0AB3-F02C-4C60-BE10-E585417CA5A4}"/>
              </a:ext>
            </a:extLst>
          </p:cNvPr>
          <p:cNvSpPr>
            <a:spLocks noGrp="1"/>
          </p:cNvSpPr>
          <p:nvPr>
            <p:ph type="title"/>
          </p:nvPr>
        </p:nvSpPr>
        <p:spPr>
          <a:xfrm>
            <a:off x="6919822" y="667048"/>
            <a:ext cx="5756695" cy="1325563"/>
          </a:xfrm>
        </p:spPr>
        <p:txBody>
          <a:bodyPr/>
          <a:lstStyle/>
          <a:p>
            <a:r>
              <a:rPr lang="en-US" dirty="0">
                <a:ea typeface="+mj-lt"/>
                <a:cs typeface="+mj-lt"/>
              </a:rPr>
              <a:t>KUB of the Abdomen</a:t>
            </a:r>
            <a:endParaRPr lang="en-US" dirty="0"/>
          </a:p>
        </p:txBody>
      </p:sp>
    </p:spTree>
    <p:extLst>
      <p:ext uri="{BB962C8B-B14F-4D97-AF65-F5344CB8AC3E}">
        <p14:creationId xmlns:p14="http://schemas.microsoft.com/office/powerpoint/2010/main" val="318071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indoor, photo&#10;&#10;Description generated with very high confidence">
            <a:extLst>
              <a:ext uri="{FF2B5EF4-FFF2-40B4-BE49-F238E27FC236}">
                <a16:creationId xmlns:a16="http://schemas.microsoft.com/office/drawing/2014/main" id="{09229D5F-7510-42E2-B499-AC9CA0183E94}"/>
              </a:ext>
            </a:extLst>
          </p:cNvPr>
          <p:cNvPicPr>
            <a:picLocks noChangeAspect="1"/>
          </p:cNvPicPr>
          <p:nvPr/>
        </p:nvPicPr>
        <p:blipFill>
          <a:blip r:embed="rId3"/>
          <a:stretch>
            <a:fillRect/>
          </a:stretch>
        </p:blipFill>
        <p:spPr>
          <a:xfrm>
            <a:off x="464869" y="1000562"/>
            <a:ext cx="9845614" cy="5687408"/>
          </a:xfrm>
          <a:prstGeom prst="rect">
            <a:avLst/>
          </a:prstGeom>
        </p:spPr>
      </p:pic>
      <p:sp>
        <p:nvSpPr>
          <p:cNvPr id="5" name="TextBox 4">
            <a:extLst>
              <a:ext uri="{FF2B5EF4-FFF2-40B4-BE49-F238E27FC236}">
                <a16:creationId xmlns:a16="http://schemas.microsoft.com/office/drawing/2014/main" id="{D116F963-A6D6-423C-9E6E-1E963A26EF35}"/>
              </a:ext>
            </a:extLst>
          </p:cNvPr>
          <p:cNvSpPr txBox="1"/>
          <p:nvPr/>
        </p:nvSpPr>
        <p:spPr>
          <a:xfrm rot="-10800000" flipV="1">
            <a:off x="540589" y="166778"/>
            <a:ext cx="11599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Severe Submucosal Edema </a:t>
            </a:r>
            <a:r>
              <a:rPr lang="en-US" sz="4800" i="1"/>
              <a:t>C. difficile C</a:t>
            </a:r>
            <a:r>
              <a:rPr lang="en-US" sz="4800"/>
              <a:t>olitis</a:t>
            </a:r>
            <a:endParaRPr lang="en-US"/>
          </a:p>
        </p:txBody>
      </p:sp>
      <p:sp>
        <p:nvSpPr>
          <p:cNvPr id="3" name="TextBox 2">
            <a:extLst>
              <a:ext uri="{FF2B5EF4-FFF2-40B4-BE49-F238E27FC236}">
                <a16:creationId xmlns:a16="http://schemas.microsoft.com/office/drawing/2014/main" id="{95446DD2-AB60-4B86-AF8B-D75603554FF7}"/>
              </a:ext>
            </a:extLst>
          </p:cNvPr>
          <p:cNvSpPr txBox="1"/>
          <p:nvPr/>
        </p:nvSpPr>
        <p:spPr>
          <a:xfrm>
            <a:off x="10007600" y="5346700"/>
            <a:ext cx="20828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Clostridium difficile Infection in Adults and Children, University of </a:t>
            </a:r>
            <a:r>
              <a:rPr lang="en-US" sz="1400">
                <a:ea typeface="+mn-lt"/>
                <a:cs typeface="+mn-lt"/>
              </a:rPr>
              <a:t>Michigan, Guidelines for Clinical Care</a:t>
            </a:r>
            <a:endParaRPr lang="en-US" sz="1400"/>
          </a:p>
        </p:txBody>
      </p:sp>
    </p:spTree>
    <p:extLst>
      <p:ext uri="{BB962C8B-B14F-4D97-AF65-F5344CB8AC3E}">
        <p14:creationId xmlns:p14="http://schemas.microsoft.com/office/powerpoint/2010/main" val="202957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5796F-4D93-4700-BEB3-3080011AAF0F}"/>
              </a:ext>
            </a:extLst>
          </p:cNvPr>
          <p:cNvSpPr>
            <a:spLocks noGrp="1"/>
          </p:cNvSpPr>
          <p:nvPr>
            <p:ph type="title"/>
          </p:nvPr>
        </p:nvSpPr>
        <p:spPr>
          <a:xfrm>
            <a:off x="640079" y="2053641"/>
            <a:ext cx="3669161" cy="2760098"/>
          </a:xfrm>
        </p:spPr>
        <p:txBody>
          <a:bodyPr>
            <a:normAutofit/>
          </a:bodyPr>
          <a:lstStyle/>
          <a:p>
            <a:r>
              <a:rPr lang="en-US" sz="6000" b="1" dirty="0">
                <a:solidFill>
                  <a:srgbClr val="FFFFFF"/>
                </a:solidFill>
              </a:rPr>
              <a:t>Learning Objectives</a:t>
            </a:r>
            <a:endParaRPr lang="en-US" sz="6000" b="1">
              <a:solidFill>
                <a:srgbClr val="FFFFFF"/>
              </a:solidFill>
              <a:cs typeface="Calibri Light"/>
            </a:endParaRPr>
          </a:p>
        </p:txBody>
      </p:sp>
      <p:sp>
        <p:nvSpPr>
          <p:cNvPr id="3" name="Content Placeholder 2">
            <a:extLst>
              <a:ext uri="{FF2B5EF4-FFF2-40B4-BE49-F238E27FC236}">
                <a16:creationId xmlns:a16="http://schemas.microsoft.com/office/drawing/2014/main" id="{5E0531AD-22C4-4FDA-9C72-9CAE27082554}"/>
              </a:ext>
            </a:extLst>
          </p:cNvPr>
          <p:cNvSpPr>
            <a:spLocks noGrp="1"/>
          </p:cNvSpPr>
          <p:nvPr>
            <p:ph idx="1"/>
          </p:nvPr>
        </p:nvSpPr>
        <p:spPr>
          <a:xfrm>
            <a:off x="6255459" y="1864360"/>
            <a:ext cx="5636284" cy="4754062"/>
          </a:xfrm>
        </p:spPr>
        <p:txBody>
          <a:bodyPr vert="horz" lIns="91440" tIns="45720" rIns="91440" bIns="45720" rtlCol="0" anchor="ctr">
            <a:noAutofit/>
          </a:bodyPr>
          <a:lstStyle/>
          <a:p>
            <a:r>
              <a:rPr lang="en-US" dirty="0">
                <a:solidFill>
                  <a:srgbClr val="000000"/>
                </a:solidFill>
                <a:ea typeface="+mn-lt"/>
                <a:cs typeface="+mn-lt"/>
              </a:rPr>
              <a:t>Recognize </a:t>
            </a:r>
            <a:r>
              <a:rPr lang="en-US" b="1" dirty="0">
                <a:solidFill>
                  <a:srgbClr val="000000"/>
                </a:solidFill>
                <a:ea typeface="+mn-lt"/>
                <a:cs typeface="+mn-lt"/>
              </a:rPr>
              <a:t>what types of stool will and will not be accepted </a:t>
            </a:r>
            <a:r>
              <a:rPr lang="en-US" dirty="0">
                <a:solidFill>
                  <a:srgbClr val="000000"/>
                </a:solidFill>
                <a:ea typeface="+mn-lt"/>
                <a:cs typeface="+mn-lt"/>
              </a:rPr>
              <a:t>by the laboratory.</a:t>
            </a:r>
            <a:endParaRPr lang="en-US">
              <a:ea typeface="+mn-lt"/>
              <a:cs typeface="+mn-lt"/>
            </a:endParaRPr>
          </a:p>
          <a:p>
            <a:r>
              <a:rPr lang="en-US" dirty="0">
                <a:solidFill>
                  <a:srgbClr val="000000"/>
                </a:solidFill>
                <a:cs typeface="Calibri"/>
              </a:rPr>
              <a:t>Explain the</a:t>
            </a:r>
            <a:r>
              <a:rPr lang="en-US" b="1" dirty="0">
                <a:solidFill>
                  <a:srgbClr val="000000"/>
                </a:solidFill>
                <a:cs typeface="Calibri"/>
              </a:rPr>
              <a:t> Brigham priority of tiered-testing </a:t>
            </a:r>
            <a:r>
              <a:rPr lang="en-US" dirty="0">
                <a:solidFill>
                  <a:srgbClr val="000000"/>
                </a:solidFill>
                <a:cs typeface="Calibri"/>
              </a:rPr>
              <a:t>for </a:t>
            </a:r>
            <a:r>
              <a:rPr lang="en-US" i="1" dirty="0">
                <a:solidFill>
                  <a:srgbClr val="000000"/>
                </a:solidFill>
                <a:cs typeface="Calibri"/>
              </a:rPr>
              <a:t>C. difficile.</a:t>
            </a:r>
            <a:endParaRPr lang="en-US" dirty="0"/>
          </a:p>
          <a:p>
            <a:r>
              <a:rPr lang="en-US" dirty="0">
                <a:solidFill>
                  <a:srgbClr val="000000"/>
                </a:solidFill>
                <a:cs typeface="Calibri"/>
              </a:rPr>
              <a:t>List</a:t>
            </a:r>
            <a:r>
              <a:rPr lang="en-US" b="1" dirty="0">
                <a:solidFill>
                  <a:srgbClr val="000000"/>
                </a:solidFill>
                <a:cs typeface="Calibri"/>
              </a:rPr>
              <a:t> the new treatment guidelines</a:t>
            </a:r>
            <a:r>
              <a:rPr lang="en-US" dirty="0">
                <a:solidFill>
                  <a:srgbClr val="000000"/>
                </a:solidFill>
                <a:cs typeface="Calibri"/>
              </a:rPr>
              <a:t> for </a:t>
            </a:r>
            <a:r>
              <a:rPr lang="en-US" i="1" dirty="0">
                <a:solidFill>
                  <a:srgbClr val="000000"/>
                </a:solidFill>
                <a:cs typeface="Calibri"/>
              </a:rPr>
              <a:t>C. difficile</a:t>
            </a:r>
            <a:r>
              <a:rPr lang="en-US" dirty="0">
                <a:solidFill>
                  <a:srgbClr val="000000"/>
                </a:solidFill>
                <a:cs typeface="Calibri"/>
              </a:rPr>
              <a:t> colitis. </a:t>
            </a:r>
          </a:p>
          <a:p>
            <a:r>
              <a:rPr lang="en-US" dirty="0">
                <a:solidFill>
                  <a:srgbClr val="000000"/>
                </a:solidFill>
                <a:cs typeface="Calibri"/>
              </a:rPr>
              <a:t>Describe </a:t>
            </a:r>
            <a:r>
              <a:rPr lang="en-US" b="1" dirty="0">
                <a:solidFill>
                  <a:srgbClr val="000000"/>
                </a:solidFill>
                <a:cs typeface="Calibri"/>
              </a:rPr>
              <a:t>the treatment options</a:t>
            </a:r>
            <a:r>
              <a:rPr lang="en-US" dirty="0">
                <a:solidFill>
                  <a:srgbClr val="000000"/>
                </a:solidFill>
                <a:cs typeface="Calibri"/>
              </a:rPr>
              <a:t> for fulminant </a:t>
            </a:r>
            <a:r>
              <a:rPr lang="en-US" i="1" dirty="0">
                <a:solidFill>
                  <a:srgbClr val="000000"/>
                </a:solidFill>
                <a:cs typeface="Calibri"/>
              </a:rPr>
              <a:t>C. difficile</a:t>
            </a:r>
            <a:r>
              <a:rPr lang="en-US" dirty="0">
                <a:solidFill>
                  <a:srgbClr val="000000"/>
                </a:solidFill>
                <a:cs typeface="Calibri"/>
              </a:rPr>
              <a:t>, including fecal microbiota transplant (FMT)</a:t>
            </a:r>
            <a:r>
              <a:rPr lang="en-US" i="1" dirty="0">
                <a:solidFill>
                  <a:srgbClr val="000000"/>
                </a:solidFill>
                <a:cs typeface="Calibri"/>
              </a:rPr>
              <a:t>.</a:t>
            </a:r>
            <a:endParaRPr lang="en-US" dirty="0">
              <a:cs typeface="Calibri"/>
            </a:endParaRPr>
          </a:p>
          <a:p>
            <a:endParaRPr lang="en-US" sz="2400" dirty="0">
              <a:solidFill>
                <a:srgbClr val="000000"/>
              </a:solidFill>
              <a:cs typeface="Calibri"/>
            </a:endParaRPr>
          </a:p>
        </p:txBody>
      </p:sp>
      <p:sp>
        <p:nvSpPr>
          <p:cNvPr id="4" name="TextBox 3">
            <a:extLst>
              <a:ext uri="{FF2B5EF4-FFF2-40B4-BE49-F238E27FC236}">
                <a16:creationId xmlns:a16="http://schemas.microsoft.com/office/drawing/2014/main" id="{EE8F5CC2-51E4-4E39-BF12-CFE84C5DC2F0}"/>
              </a:ext>
            </a:extLst>
          </p:cNvPr>
          <p:cNvSpPr txBox="1"/>
          <p:nvPr/>
        </p:nvSpPr>
        <p:spPr>
          <a:xfrm>
            <a:off x="6385517" y="437825"/>
            <a:ext cx="550706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t>By the end of this session, </a:t>
            </a:r>
            <a:endParaRPr lang="en-US" sz="3600" b="1"/>
          </a:p>
          <a:p>
            <a:r>
              <a:rPr lang="en-US" sz="3600" b="1" dirty="0"/>
              <a:t>you will be able to . . . </a:t>
            </a:r>
            <a:endParaRPr lang="en-US" sz="3600" b="1" dirty="0">
              <a:cs typeface="Calibri"/>
            </a:endParaRPr>
          </a:p>
        </p:txBody>
      </p:sp>
    </p:spTree>
    <p:extLst>
      <p:ext uri="{BB962C8B-B14F-4D97-AF65-F5344CB8AC3E}">
        <p14:creationId xmlns:p14="http://schemas.microsoft.com/office/powerpoint/2010/main" val="319504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8502-65FB-4A80-A818-5705CAB5FFA1}"/>
              </a:ext>
            </a:extLst>
          </p:cNvPr>
          <p:cNvSpPr>
            <a:spLocks noGrp="1"/>
          </p:cNvSpPr>
          <p:nvPr>
            <p:ph type="title"/>
          </p:nvPr>
        </p:nvSpPr>
        <p:spPr/>
        <p:txBody>
          <a:bodyPr/>
          <a:lstStyle/>
          <a:p>
            <a:r>
              <a:rPr lang="en-US">
                <a:ea typeface="+mj-lt"/>
                <a:cs typeface="+mj-lt"/>
              </a:rPr>
              <a:t>What is your next step?</a:t>
            </a:r>
            <a:endParaRPr lang="en-US"/>
          </a:p>
        </p:txBody>
      </p:sp>
      <p:sp>
        <p:nvSpPr>
          <p:cNvPr id="3" name="Content Placeholder 2">
            <a:extLst>
              <a:ext uri="{FF2B5EF4-FFF2-40B4-BE49-F238E27FC236}">
                <a16:creationId xmlns:a16="http://schemas.microsoft.com/office/drawing/2014/main" id="{BDF23412-62AE-4FAE-92F0-680D4D755345}"/>
              </a:ext>
            </a:extLst>
          </p:cNvPr>
          <p:cNvSpPr>
            <a:spLocks noGrp="1"/>
          </p:cNvSpPr>
          <p:nvPr>
            <p:ph idx="1"/>
          </p:nvPr>
        </p:nvSpPr>
        <p:spPr/>
        <p:txBody>
          <a:bodyPr vert="horz" lIns="91440" tIns="45720" rIns="91440" bIns="45720" rtlCol="0" anchor="t">
            <a:normAutofit/>
          </a:bodyPr>
          <a:lstStyle/>
          <a:p>
            <a:pPr>
              <a:lnSpc>
                <a:spcPct val="100000"/>
              </a:lnSpc>
              <a:spcBef>
                <a:spcPts val="0"/>
              </a:spcBef>
            </a:pPr>
            <a:endParaRPr lang="en-US" dirty="0">
              <a:ea typeface="+mn-lt"/>
              <a:cs typeface="+mn-lt"/>
            </a:endParaRPr>
          </a:p>
          <a:p>
            <a:pPr marL="457200" lvl="1" indent="0">
              <a:lnSpc>
                <a:spcPct val="100000"/>
              </a:lnSpc>
              <a:spcBef>
                <a:spcPts val="0"/>
              </a:spcBef>
              <a:buNone/>
            </a:pPr>
            <a:r>
              <a:rPr lang="en-US" sz="3600">
                <a:ea typeface="+mn-lt"/>
                <a:cs typeface="+mn-lt"/>
              </a:rPr>
              <a:t>a. Increase vancomycin to 250 mg q6 hours</a:t>
            </a:r>
          </a:p>
          <a:p>
            <a:pPr marL="457200" lvl="1" indent="0">
              <a:lnSpc>
                <a:spcPct val="100000"/>
              </a:lnSpc>
              <a:spcBef>
                <a:spcPts val="0"/>
              </a:spcBef>
              <a:buNone/>
            </a:pPr>
            <a:r>
              <a:rPr lang="en-US" sz="3600">
                <a:ea typeface="+mn-lt"/>
                <a:cs typeface="+mn-lt"/>
              </a:rPr>
              <a:t>b. Add IV metronidazole 250 mg q8 hours</a:t>
            </a:r>
          </a:p>
          <a:p>
            <a:pPr marL="457200" lvl="1" indent="0">
              <a:lnSpc>
                <a:spcPct val="100000"/>
              </a:lnSpc>
              <a:spcBef>
                <a:spcPts val="0"/>
              </a:spcBef>
              <a:buNone/>
            </a:pPr>
            <a:r>
              <a:rPr lang="en-US" sz="3600">
                <a:ea typeface="+mn-lt"/>
                <a:cs typeface="+mn-lt"/>
              </a:rPr>
              <a:t>c. Add IV vancomycin and cefepime</a:t>
            </a:r>
          </a:p>
          <a:p>
            <a:pPr marL="457200" lvl="1" indent="0">
              <a:lnSpc>
                <a:spcPct val="100000"/>
              </a:lnSpc>
              <a:spcBef>
                <a:spcPts val="0"/>
              </a:spcBef>
              <a:buNone/>
            </a:pPr>
            <a:r>
              <a:rPr lang="en-US" sz="3600">
                <a:ea typeface="+mn-lt"/>
                <a:cs typeface="+mn-lt"/>
              </a:rPr>
              <a:t>d. Consult ID, GI, and General Surgery</a:t>
            </a:r>
          </a:p>
          <a:p>
            <a:pPr marL="457200" lvl="1" indent="0">
              <a:lnSpc>
                <a:spcPct val="100000"/>
              </a:lnSpc>
              <a:spcBef>
                <a:spcPts val="0"/>
              </a:spcBef>
              <a:buNone/>
            </a:pPr>
            <a:r>
              <a:rPr lang="en-US" sz="3600">
                <a:ea typeface="+mn-lt"/>
                <a:cs typeface="+mn-lt"/>
              </a:rPr>
              <a:t>e. Place a rectal tube for instillation of vancomycin</a:t>
            </a:r>
          </a:p>
          <a:p>
            <a:pPr marL="457200" lvl="1" indent="0">
              <a:lnSpc>
                <a:spcPct val="100000"/>
              </a:lnSpc>
              <a:spcBef>
                <a:spcPts val="0"/>
              </a:spcBef>
              <a:buNone/>
            </a:pPr>
            <a:r>
              <a:rPr lang="en-US" sz="3600">
                <a:ea typeface="+mn-lt"/>
                <a:cs typeface="+mn-lt"/>
              </a:rPr>
              <a:t>f. Stat Fecal Microbiota Transplant</a:t>
            </a:r>
          </a:p>
          <a:p>
            <a:endParaRPr lang="en-US" dirty="0">
              <a:cs typeface="Calibri"/>
            </a:endParaRPr>
          </a:p>
        </p:txBody>
      </p:sp>
    </p:spTree>
    <p:extLst>
      <p:ext uri="{BB962C8B-B14F-4D97-AF65-F5344CB8AC3E}">
        <p14:creationId xmlns:p14="http://schemas.microsoft.com/office/powerpoint/2010/main" val="171762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8502-65FB-4A80-A818-5705CAB5FFA1}"/>
              </a:ext>
            </a:extLst>
          </p:cNvPr>
          <p:cNvSpPr>
            <a:spLocks noGrp="1"/>
          </p:cNvSpPr>
          <p:nvPr>
            <p:ph type="title"/>
          </p:nvPr>
        </p:nvSpPr>
        <p:spPr/>
        <p:txBody>
          <a:bodyPr/>
          <a:lstStyle/>
          <a:p>
            <a:r>
              <a:rPr lang="en-US">
                <a:ea typeface="+mj-lt"/>
                <a:cs typeface="+mj-lt"/>
              </a:rPr>
              <a:t>What is your next step?</a:t>
            </a:r>
            <a:endParaRPr lang="en-US"/>
          </a:p>
        </p:txBody>
      </p:sp>
      <p:sp>
        <p:nvSpPr>
          <p:cNvPr id="3" name="Content Placeholder 2">
            <a:extLst>
              <a:ext uri="{FF2B5EF4-FFF2-40B4-BE49-F238E27FC236}">
                <a16:creationId xmlns:a16="http://schemas.microsoft.com/office/drawing/2014/main" id="{BDF23412-62AE-4FAE-92F0-680D4D755345}"/>
              </a:ext>
            </a:extLst>
          </p:cNvPr>
          <p:cNvSpPr>
            <a:spLocks noGrp="1"/>
          </p:cNvSpPr>
          <p:nvPr>
            <p:ph idx="1"/>
          </p:nvPr>
        </p:nvSpPr>
        <p:spPr/>
        <p:txBody>
          <a:bodyPr vert="horz" lIns="91440" tIns="45720" rIns="91440" bIns="45720" rtlCol="0" anchor="t">
            <a:normAutofit/>
          </a:bodyPr>
          <a:lstStyle/>
          <a:p>
            <a:pPr>
              <a:lnSpc>
                <a:spcPct val="100000"/>
              </a:lnSpc>
              <a:spcBef>
                <a:spcPts val="0"/>
              </a:spcBef>
            </a:pPr>
            <a:endParaRPr lang="en-US" dirty="0">
              <a:ea typeface="+mn-lt"/>
              <a:cs typeface="+mn-lt"/>
            </a:endParaRPr>
          </a:p>
          <a:p>
            <a:pPr marL="457200" lvl="1" indent="0">
              <a:lnSpc>
                <a:spcPct val="100000"/>
              </a:lnSpc>
              <a:spcBef>
                <a:spcPts val="0"/>
              </a:spcBef>
              <a:buNone/>
            </a:pPr>
            <a:r>
              <a:rPr lang="en-US" sz="3600">
                <a:ea typeface="+mn-lt"/>
                <a:cs typeface="+mn-lt"/>
              </a:rPr>
              <a:t>a. Increase vancomycin to 250 mg q6 hours</a:t>
            </a:r>
          </a:p>
          <a:p>
            <a:pPr marL="457200" lvl="1" indent="0">
              <a:lnSpc>
                <a:spcPct val="100000"/>
              </a:lnSpc>
              <a:spcBef>
                <a:spcPts val="0"/>
              </a:spcBef>
              <a:buNone/>
            </a:pPr>
            <a:r>
              <a:rPr lang="en-US" sz="3600">
                <a:ea typeface="+mn-lt"/>
                <a:cs typeface="+mn-lt"/>
              </a:rPr>
              <a:t>b. Add IV metronidazole 250 mg q8 hours</a:t>
            </a:r>
          </a:p>
          <a:p>
            <a:pPr marL="457200" lvl="1" indent="0">
              <a:lnSpc>
                <a:spcPct val="100000"/>
              </a:lnSpc>
              <a:spcBef>
                <a:spcPts val="0"/>
              </a:spcBef>
              <a:buNone/>
            </a:pPr>
            <a:r>
              <a:rPr lang="en-US" sz="3600">
                <a:ea typeface="+mn-lt"/>
                <a:cs typeface="+mn-lt"/>
              </a:rPr>
              <a:t>c. Add IV vancomycin and cefepime</a:t>
            </a:r>
          </a:p>
          <a:p>
            <a:pPr marL="457200" lvl="1" indent="0">
              <a:lnSpc>
                <a:spcPct val="100000"/>
              </a:lnSpc>
              <a:spcBef>
                <a:spcPts val="0"/>
              </a:spcBef>
              <a:buNone/>
            </a:pPr>
            <a:r>
              <a:rPr lang="en-US" sz="3600" b="1">
                <a:ea typeface="+mn-lt"/>
                <a:cs typeface="+mn-lt"/>
              </a:rPr>
              <a:t>d. Consult ID, GI, and General Surgery</a:t>
            </a:r>
          </a:p>
          <a:p>
            <a:pPr marL="457200" lvl="1" indent="0">
              <a:lnSpc>
                <a:spcPct val="100000"/>
              </a:lnSpc>
              <a:spcBef>
                <a:spcPts val="0"/>
              </a:spcBef>
              <a:buNone/>
            </a:pPr>
            <a:r>
              <a:rPr lang="en-US" sz="3600">
                <a:ea typeface="+mn-lt"/>
                <a:cs typeface="+mn-lt"/>
              </a:rPr>
              <a:t>e. Place a rectal tube for instillation of vancomycin</a:t>
            </a:r>
          </a:p>
          <a:p>
            <a:pPr marL="457200" lvl="1" indent="0">
              <a:lnSpc>
                <a:spcPct val="100000"/>
              </a:lnSpc>
              <a:spcBef>
                <a:spcPts val="0"/>
              </a:spcBef>
              <a:buNone/>
            </a:pPr>
            <a:r>
              <a:rPr lang="en-US" sz="3600">
                <a:ea typeface="+mn-lt"/>
                <a:cs typeface="+mn-lt"/>
              </a:rPr>
              <a:t>f. Stat Fecal Microbiota Transplant</a:t>
            </a:r>
          </a:p>
          <a:p>
            <a:endParaRPr lang="en-US" dirty="0">
              <a:cs typeface="Calibri"/>
            </a:endParaRPr>
          </a:p>
        </p:txBody>
      </p:sp>
    </p:spTree>
    <p:extLst>
      <p:ext uri="{BB962C8B-B14F-4D97-AF65-F5344CB8AC3E}">
        <p14:creationId xmlns:p14="http://schemas.microsoft.com/office/powerpoint/2010/main" val="34109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755C57D-69E5-42BC-B417-C01627D9CA8D}"/>
              </a:ext>
            </a:extLst>
          </p:cNvPr>
          <p:cNvSpPr>
            <a:spLocks noGrp="1"/>
          </p:cNvSpPr>
          <p:nvPr>
            <p:ph type="title"/>
          </p:nvPr>
        </p:nvSpPr>
        <p:spPr>
          <a:xfrm>
            <a:off x="640079" y="2053641"/>
            <a:ext cx="3669161" cy="2760098"/>
          </a:xfrm>
        </p:spPr>
        <p:txBody>
          <a:bodyPr>
            <a:normAutofit/>
          </a:bodyPr>
          <a:lstStyle/>
          <a:p>
            <a:r>
              <a:rPr lang="en-US" sz="3700" dirty="0">
                <a:solidFill>
                  <a:srgbClr val="FFFFFF"/>
                </a:solidFill>
              </a:rPr>
              <a:t>Fulminant/Severe C. difficile colitis</a:t>
            </a:r>
            <a:br>
              <a:rPr lang="en-US" sz="3700" dirty="0"/>
            </a:br>
            <a:br>
              <a:rPr lang="en-US" sz="3700" dirty="0"/>
            </a:br>
            <a:r>
              <a:rPr lang="en-US" sz="3700" b="1" dirty="0">
                <a:solidFill>
                  <a:srgbClr val="FFFFFF"/>
                </a:solidFill>
              </a:rPr>
              <a:t>Why consult experts?</a:t>
            </a:r>
          </a:p>
        </p:txBody>
      </p:sp>
      <p:sp>
        <p:nvSpPr>
          <p:cNvPr id="3" name="Content Placeholder 2">
            <a:extLst>
              <a:ext uri="{FF2B5EF4-FFF2-40B4-BE49-F238E27FC236}">
                <a16:creationId xmlns:a16="http://schemas.microsoft.com/office/drawing/2014/main" id="{B6293077-1236-4DA7-B35D-83ED0F22499A}"/>
              </a:ext>
            </a:extLst>
          </p:cNvPr>
          <p:cNvSpPr>
            <a:spLocks noGrp="1"/>
          </p:cNvSpPr>
          <p:nvPr>
            <p:ph idx="1"/>
          </p:nvPr>
        </p:nvSpPr>
        <p:spPr>
          <a:xfrm>
            <a:off x="5404774" y="1169926"/>
            <a:ext cx="6537984" cy="5230634"/>
          </a:xfrm>
        </p:spPr>
        <p:txBody>
          <a:bodyPr vert="horz" lIns="91440" tIns="45720" rIns="91440" bIns="45720" rtlCol="0" anchor="ctr">
            <a:noAutofit/>
          </a:bodyPr>
          <a:lstStyle/>
          <a:p>
            <a:r>
              <a:rPr lang="en-US" sz="3600" dirty="0">
                <a:solidFill>
                  <a:srgbClr val="000000"/>
                </a:solidFill>
              </a:rPr>
              <a:t>Infectious Disease consultants will make sure you are maximizing medical therapy and provide guidance for relapsing </a:t>
            </a:r>
            <a:r>
              <a:rPr lang="en-US" sz="3600" i="1" dirty="0">
                <a:solidFill>
                  <a:srgbClr val="000000"/>
                </a:solidFill>
              </a:rPr>
              <a:t>C. difficile.</a:t>
            </a:r>
          </a:p>
          <a:p>
            <a:r>
              <a:rPr lang="en-US" sz="3600" dirty="0">
                <a:solidFill>
                  <a:srgbClr val="000000"/>
                </a:solidFill>
              </a:rPr>
              <a:t>Surgery— discuss colectomy or alternatives, safety of rectal tube and volume of rectal vancomycin enema that is safe.</a:t>
            </a:r>
            <a:endParaRPr lang="en-US" sz="3600" dirty="0">
              <a:solidFill>
                <a:srgbClr val="000000"/>
              </a:solidFill>
              <a:cs typeface="Calibri"/>
            </a:endParaRPr>
          </a:p>
          <a:p>
            <a:r>
              <a:rPr lang="en-US" sz="3600" dirty="0">
                <a:solidFill>
                  <a:srgbClr val="000000"/>
                </a:solidFill>
              </a:rPr>
              <a:t>Gastroenterology—consider fecal microbiota transplant (FMT).</a:t>
            </a:r>
            <a:endParaRPr lang="en-US" sz="3600" dirty="0">
              <a:solidFill>
                <a:srgbClr val="000000"/>
              </a:solidFill>
              <a:cs typeface="Calibri" panose="020F0502020204030204"/>
            </a:endParaRPr>
          </a:p>
          <a:p>
            <a:pPr marL="0" indent="0">
              <a:buNone/>
            </a:pPr>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210075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b="1" dirty="0"/>
              <a:t>Fecal Microbiota Transplant (FMT)</a:t>
            </a:r>
            <a:endParaRPr lang="en-US" b="1" dirty="0">
              <a:cs typeface="Calibri Light"/>
            </a:endParaRPr>
          </a:p>
        </p:txBody>
      </p:sp>
      <p:sp>
        <p:nvSpPr>
          <p:cNvPr id="58371" name="Content Placeholder 2"/>
          <p:cNvSpPr>
            <a:spLocks noGrp="1"/>
          </p:cNvSpPr>
          <p:nvPr>
            <p:ph sz="half" idx="1"/>
          </p:nvPr>
        </p:nvSpPr>
        <p:spPr/>
        <p:txBody>
          <a:bodyPr vert="horz" lIns="91440" tIns="45720" rIns="91440" bIns="45720" rtlCol="0" anchor="t">
            <a:normAutofit/>
          </a:bodyPr>
          <a:lstStyle/>
          <a:p>
            <a:r>
              <a:rPr lang="en-US" i="1" dirty="0"/>
              <a:t>C. difficile </a:t>
            </a:r>
            <a:r>
              <a:rPr lang="en-US" dirty="0"/>
              <a:t>Colitis as a Deficiency of Normal Gut Flora</a:t>
            </a:r>
          </a:p>
          <a:p>
            <a:r>
              <a:rPr lang="en-US" dirty="0"/>
              <a:t>Stool transplants may be most effective Rx for relapsing </a:t>
            </a:r>
            <a:r>
              <a:rPr lang="en-US" i="1" dirty="0"/>
              <a:t>C. difficile </a:t>
            </a:r>
            <a:r>
              <a:rPr lang="en-US" dirty="0"/>
              <a:t>(“brown standard”?)</a:t>
            </a:r>
          </a:p>
          <a:p>
            <a:pPr lvl="1"/>
            <a:r>
              <a:rPr lang="en-US" dirty="0"/>
              <a:t>80-90% cure rates in patients with multiple relapses (vs 20-30% conventional therapy)</a:t>
            </a:r>
            <a:endParaRPr lang="en-US" dirty="0">
              <a:cs typeface="Calibri"/>
            </a:endParaRPr>
          </a:p>
          <a:p>
            <a:pPr lvl="1"/>
            <a:r>
              <a:rPr lang="en-US" dirty="0"/>
              <a:t>Less likely to have antibiotic-resistant gut flora</a:t>
            </a:r>
          </a:p>
        </p:txBody>
      </p:sp>
      <p:sp>
        <p:nvSpPr>
          <p:cNvPr id="58372" name="TextBox 3"/>
          <p:cNvSpPr txBox="1">
            <a:spLocks noChangeArrowheads="1"/>
          </p:cNvSpPr>
          <p:nvPr/>
        </p:nvSpPr>
        <p:spPr bwMode="auto">
          <a:xfrm>
            <a:off x="2286000" y="6172200"/>
            <a:ext cx="7924800" cy="923330"/>
          </a:xfrm>
          <a:prstGeom prst="rect">
            <a:avLst/>
          </a:prstGeom>
          <a:noFill/>
          <a:ln w="9525">
            <a:noFill/>
            <a:miter lim="800000"/>
          </a:ln>
        </p:spPr>
        <p:txBody>
          <a:bodyPr wrap="square">
            <a:spAutoFit/>
          </a:bodyPr>
          <a:lstStyle/>
          <a:p>
            <a:r>
              <a:rPr lang="en-US" dirty="0"/>
              <a:t>Britton and Young, Trends </a:t>
            </a:r>
            <a:r>
              <a:rPr lang="en-US" dirty="0" err="1"/>
              <a:t>Microbiol</a:t>
            </a:r>
            <a:r>
              <a:rPr lang="en-US" dirty="0"/>
              <a:t> 2012; </a:t>
            </a:r>
            <a:r>
              <a:rPr lang="fr-FR" dirty="0"/>
              <a:t>NEJM 2013;368:407-15; Clin Infect Dis 2016;62:1479-86</a:t>
            </a:r>
          </a:p>
          <a:p>
            <a:endParaRPr lang="en-US" dirty="0"/>
          </a:p>
        </p:txBody>
      </p:sp>
      <p:pic>
        <p:nvPicPr>
          <p:cNvPr id="6" name="Picture 4" descr="A screenshot of a cell phone&#10;&#10;Description generated with high confidence">
            <a:extLst>
              <a:ext uri="{FF2B5EF4-FFF2-40B4-BE49-F238E27FC236}">
                <a16:creationId xmlns:a16="http://schemas.microsoft.com/office/drawing/2014/main" id="{C687CDDC-44B4-4CCD-B800-09D35BE9AC19}"/>
              </a:ext>
            </a:extLst>
          </p:cNvPr>
          <p:cNvPicPr>
            <a:picLocks noGrp="1" noChangeAspect="1"/>
          </p:cNvPicPr>
          <p:nvPr>
            <p:ph sz="half" idx="2"/>
          </p:nvPr>
        </p:nvPicPr>
        <p:blipFill>
          <a:blip r:embed="rId3"/>
          <a:stretch>
            <a:fillRect/>
          </a:stretch>
        </p:blipFill>
        <p:spPr>
          <a:xfrm>
            <a:off x="6356113" y="1685925"/>
            <a:ext cx="4781690" cy="4351338"/>
          </a:xfrm>
          <a:prstGeom prst="rect">
            <a:avLst/>
          </a:prstGeom>
        </p:spPr>
      </p:pic>
    </p:spTree>
    <p:extLst>
      <p:ext uri="{BB962C8B-B14F-4D97-AF65-F5344CB8AC3E}">
        <p14:creationId xmlns:p14="http://schemas.microsoft.com/office/powerpoint/2010/main" val="31452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b="1" dirty="0">
                <a:solidFill>
                  <a:schemeClr val="accent1">
                    <a:lumMod val="75000"/>
                  </a:schemeClr>
                </a:solidFill>
              </a:rPr>
              <a:t>Fecal Microbiota Transplant: </a:t>
            </a:r>
            <a:br>
              <a:rPr lang="en-US" b="1" dirty="0"/>
            </a:br>
            <a:r>
              <a:rPr lang="en-US" b="1" dirty="0"/>
              <a:t>How it’s done</a:t>
            </a:r>
            <a:endParaRPr lang="en-US" b="1" dirty="0">
              <a:cs typeface="Calibri Light"/>
            </a:endParaRPr>
          </a:p>
        </p:txBody>
      </p:sp>
      <p:sp>
        <p:nvSpPr>
          <p:cNvPr id="59395" name="Content Placeholder 2"/>
          <p:cNvSpPr>
            <a:spLocks noGrp="1"/>
          </p:cNvSpPr>
          <p:nvPr>
            <p:ph sz="half" idx="1"/>
          </p:nvPr>
        </p:nvSpPr>
        <p:spPr>
          <a:xfrm>
            <a:off x="838200" y="1825625"/>
            <a:ext cx="6286500" cy="4745038"/>
          </a:xfrm>
        </p:spPr>
        <p:txBody>
          <a:bodyPr vert="horz" lIns="91440" tIns="45720" rIns="91440" bIns="45720" rtlCol="0" anchor="t">
            <a:normAutofit lnSpcReduction="10000"/>
          </a:bodyPr>
          <a:lstStyle/>
          <a:p>
            <a:pPr marL="457200" indent="-457200">
              <a:buFont typeface="Wingdings" panose="020B0604020202020204" pitchFamily="34" charset="0"/>
              <a:buChar char="§"/>
            </a:pPr>
            <a:r>
              <a:rPr lang="en-US"/>
              <a:t>Screen donor for HIV, viral hepatitis, stool pathogens, MDRO</a:t>
            </a:r>
          </a:p>
          <a:p>
            <a:pPr marL="457200" indent="-457200">
              <a:buFont typeface="Wingdings" panose="020B0604020202020204" pitchFamily="34" charset="0"/>
              <a:buChar char="§"/>
            </a:pPr>
            <a:r>
              <a:rPr lang="en-US"/>
              <a:t>Fresh feces (ideally day of procedure)</a:t>
            </a:r>
            <a:endParaRPr lang="en-US">
              <a:cs typeface="Calibri" panose="020F0502020204030204"/>
            </a:endParaRPr>
          </a:p>
          <a:p>
            <a:pPr marL="457200" indent="-457200">
              <a:buFont typeface="Wingdings" panose="020B0604020202020204" pitchFamily="34" charset="0"/>
              <a:buChar char="§"/>
            </a:pPr>
            <a:r>
              <a:rPr lang="en-US"/>
              <a:t>Refrigerate if needed, don’t freeze or heat</a:t>
            </a:r>
          </a:p>
          <a:p>
            <a:pPr marL="457200" indent="-457200">
              <a:buFont typeface="Wingdings" panose="020B0604020202020204" pitchFamily="34" charset="0"/>
              <a:buChar char="§"/>
            </a:pPr>
            <a:r>
              <a:rPr lang="en-US"/>
              <a:t>OpenBiome</a:t>
            </a:r>
            <a:r>
              <a:rPr lang="en-US" dirty="0"/>
              <a:t> stool bank in Medford, MA offers fresh and freeze-dried </a:t>
            </a:r>
            <a:r>
              <a:rPr lang="en-US"/>
              <a:t>encapsulated stool</a:t>
            </a:r>
          </a:p>
          <a:p>
            <a:pPr marL="457200" indent="-457200">
              <a:buFont typeface="Wingdings" panose="020B0604020202020204" pitchFamily="34" charset="0"/>
              <a:buChar char="§"/>
            </a:pPr>
            <a:r>
              <a:rPr lang="en-US"/>
              <a:t>Homogenize with preservative-free </a:t>
            </a:r>
            <a:r>
              <a:rPr lang="en-US" dirty="0"/>
              <a:t>non-bacteriostatic saline in patient-provided blender</a:t>
            </a:r>
            <a:endParaRPr lang="en-US">
              <a:cs typeface="Calibri" panose="020F0502020204030204"/>
            </a:endParaRPr>
          </a:p>
          <a:p>
            <a:pPr lvl="1"/>
            <a:r>
              <a:rPr lang="en-US" dirty="0"/>
              <a:t>Chocolate malted milk shake consistency</a:t>
            </a:r>
          </a:p>
          <a:p>
            <a:pPr>
              <a:buFontTx/>
              <a:buNone/>
            </a:pPr>
            <a:endParaRPr lang="en-US" dirty="0"/>
          </a:p>
          <a:p>
            <a:endParaRPr lang="en-US" dirty="0"/>
          </a:p>
        </p:txBody>
      </p:sp>
      <p:pic>
        <p:nvPicPr>
          <p:cNvPr id="4" name="Content Placeholder 3">
            <a:extLst>
              <a:ext uri="{FF2B5EF4-FFF2-40B4-BE49-F238E27FC236}">
                <a16:creationId xmlns:a16="http://schemas.microsoft.com/office/drawing/2014/main" id="{B66887F8-0133-4E77-8588-BA059336A7A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88829" y="1129506"/>
            <a:ext cx="3364971" cy="5047457"/>
          </a:xfrm>
        </p:spPr>
      </p:pic>
    </p:spTree>
    <p:extLst>
      <p:ext uri="{BB962C8B-B14F-4D97-AF65-F5344CB8AC3E}">
        <p14:creationId xmlns:p14="http://schemas.microsoft.com/office/powerpoint/2010/main" val="104700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b="1" dirty="0"/>
              <a:t>Oral Encapsulated vs Colonoscopic Stool Transplant</a:t>
            </a:r>
          </a:p>
        </p:txBody>
      </p:sp>
      <p:sp>
        <p:nvSpPr>
          <p:cNvPr id="62467" name="Content Placeholder 2"/>
          <p:cNvSpPr>
            <a:spLocks noGrp="1"/>
          </p:cNvSpPr>
          <p:nvPr>
            <p:ph sz="half" idx="1"/>
          </p:nvPr>
        </p:nvSpPr>
        <p:spPr/>
        <p:txBody>
          <a:bodyPr vert="horz" lIns="91440" tIns="45720" rIns="91440" bIns="45720" rtlCol="0" anchor="t">
            <a:normAutofit fontScale="92500" lnSpcReduction="20000"/>
          </a:bodyPr>
          <a:lstStyle/>
          <a:p>
            <a:r>
              <a:rPr lang="en-US" dirty="0"/>
              <a:t>116 patients in an unblinded randomized trial of stool transplant, either:</a:t>
            </a:r>
          </a:p>
          <a:p>
            <a:pPr lvl="1"/>
            <a:r>
              <a:rPr lang="en-US" dirty="0"/>
              <a:t>Colonoscopy (360 mL fecal slurry), or</a:t>
            </a:r>
            <a:endParaRPr lang="en-US" i="1" dirty="0"/>
          </a:p>
          <a:p>
            <a:pPr lvl="1"/>
            <a:r>
              <a:rPr lang="en-US" dirty="0"/>
              <a:t>40 capsules swallowed under direct observation (!)</a:t>
            </a:r>
          </a:p>
          <a:p>
            <a:pPr lvl="0"/>
            <a:r>
              <a:rPr lang="en-US" dirty="0"/>
              <a:t>Cure rates 96.2% in each arm at 12 weeks post-transplant</a:t>
            </a:r>
          </a:p>
          <a:p>
            <a:pPr lvl="0"/>
            <a:r>
              <a:rPr lang="en-US" dirty="0"/>
              <a:t>Capsule group more likely to view their experience as “not at all unpleasant” (66%, vs 44% in the colonoscopy arm)</a:t>
            </a:r>
          </a:p>
          <a:p>
            <a:pPr marL="0" indent="0">
              <a:buNone/>
            </a:pPr>
            <a:r>
              <a:rPr lang="en-US" sz="2000" dirty="0"/>
              <a:t>JAMA 2017;318:1985-93</a:t>
            </a:r>
          </a:p>
          <a:p>
            <a:endParaRPr lang="en-US" dirty="0"/>
          </a:p>
          <a:p>
            <a:endParaRPr lang="en-US" dirty="0"/>
          </a:p>
          <a:p>
            <a:pPr marL="0" indent="0">
              <a:buNone/>
            </a:pPr>
            <a:endParaRPr lang="en-US" sz="2000" dirty="0"/>
          </a:p>
          <a:p>
            <a:pPr marL="0" indent="0">
              <a:buNone/>
            </a:pPr>
            <a:endParaRPr lang="en-US" dirty="0"/>
          </a:p>
          <a:p>
            <a:endParaRPr lang="en-US" dirty="0"/>
          </a:p>
          <a:p>
            <a:endParaRPr lang="en-US" dirty="0"/>
          </a:p>
        </p:txBody>
      </p:sp>
      <p:pic>
        <p:nvPicPr>
          <p:cNvPr id="4" name="Content Placeholder 3">
            <a:extLst>
              <a:ext uri="{FF2B5EF4-FFF2-40B4-BE49-F238E27FC236}">
                <a16:creationId xmlns:a16="http://schemas.microsoft.com/office/drawing/2014/main" id="{402CF165-DF9F-434C-B74D-F731A56D83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3362" y="1825625"/>
            <a:ext cx="5539332" cy="3686174"/>
          </a:xfrm>
        </p:spPr>
      </p:pic>
    </p:spTree>
    <p:extLst>
      <p:ext uri="{BB962C8B-B14F-4D97-AF65-F5344CB8AC3E}">
        <p14:creationId xmlns:p14="http://schemas.microsoft.com/office/powerpoint/2010/main" val="3624224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F9FF0-ACF1-47C5-816B-93AECB857857}"/>
              </a:ext>
            </a:extLst>
          </p:cNvPr>
          <p:cNvSpPr>
            <a:spLocks noGrp="1"/>
          </p:cNvSpPr>
          <p:nvPr>
            <p:ph type="title"/>
          </p:nvPr>
        </p:nvSpPr>
        <p:spPr>
          <a:xfrm>
            <a:off x="838200" y="193674"/>
            <a:ext cx="10515600" cy="1325563"/>
          </a:xfrm>
        </p:spPr>
        <p:txBody>
          <a:bodyPr/>
          <a:lstStyle/>
          <a:p>
            <a:pPr algn="ctr"/>
            <a:r>
              <a:rPr lang="en-US" b="1" dirty="0"/>
              <a:t>FMT for Fulminant Colitis at BWH</a:t>
            </a:r>
            <a:endParaRPr lang="en-US" b="1" dirty="0">
              <a:cs typeface="Calibri Light"/>
            </a:endParaRPr>
          </a:p>
        </p:txBody>
      </p:sp>
      <p:sp>
        <p:nvSpPr>
          <p:cNvPr id="3" name="Content Placeholder 2">
            <a:extLst>
              <a:ext uri="{FF2B5EF4-FFF2-40B4-BE49-F238E27FC236}">
                <a16:creationId xmlns:a16="http://schemas.microsoft.com/office/drawing/2014/main" id="{A47FEE45-3380-47C6-89FE-AA8E23F7AB03}"/>
              </a:ext>
            </a:extLst>
          </p:cNvPr>
          <p:cNvSpPr>
            <a:spLocks noGrp="1"/>
          </p:cNvSpPr>
          <p:nvPr>
            <p:ph idx="1"/>
          </p:nvPr>
        </p:nvSpPr>
        <p:spPr>
          <a:xfrm>
            <a:off x="838200" y="1384300"/>
            <a:ext cx="10782300" cy="5010880"/>
          </a:xfrm>
        </p:spPr>
        <p:txBody>
          <a:bodyPr vert="horz" lIns="91440" tIns="45720" rIns="91440" bIns="45720" rtlCol="0" anchor="t">
            <a:normAutofit lnSpcReduction="10000"/>
          </a:bodyPr>
          <a:lstStyle/>
          <a:p>
            <a:r>
              <a:rPr lang="en-US" sz="3600" dirty="0"/>
              <a:t>Can be considered in all but the most unstable/moribund patients prior to going to the operating room for colectomy</a:t>
            </a:r>
            <a:endParaRPr lang="en-US" sz="3600" dirty="0">
              <a:cs typeface="Calibri" panose="020F0502020204030204"/>
            </a:endParaRPr>
          </a:p>
          <a:p>
            <a:r>
              <a:rPr lang="en-US" sz="3600" dirty="0"/>
              <a:t>Observational data suggest </a:t>
            </a:r>
            <a:r>
              <a:rPr lang="en-US" sz="3600" b="1" dirty="0"/>
              <a:t>high success rates</a:t>
            </a:r>
            <a:endParaRPr lang="en-US" sz="3600" b="1" dirty="0">
              <a:cs typeface="Calibri"/>
            </a:endParaRPr>
          </a:p>
          <a:p>
            <a:pPr marL="0" indent="0">
              <a:buNone/>
            </a:pPr>
            <a:endParaRPr lang="en-US" sz="3600" dirty="0">
              <a:cs typeface="Calibri"/>
            </a:endParaRPr>
          </a:p>
          <a:p>
            <a:pPr marL="0" indent="0">
              <a:buNone/>
            </a:pPr>
            <a:r>
              <a:rPr lang="en-US" sz="3600" b="1" dirty="0"/>
              <a:t>BWH Protocol Inclusion Criteria: </a:t>
            </a:r>
            <a:endParaRPr lang="en-US" sz="3600" dirty="0">
              <a:cs typeface="Calibri"/>
            </a:endParaRPr>
          </a:p>
          <a:p>
            <a:pPr marL="514350" indent="-514350">
              <a:buAutoNum type="arabicPeriod"/>
            </a:pPr>
            <a:r>
              <a:rPr lang="en-US" sz="3600" dirty="0"/>
              <a:t>Patients with fulminant CDI confirmed by toxin EIA or PCR. </a:t>
            </a:r>
            <a:endParaRPr lang="en-US" sz="3600" dirty="0">
              <a:cs typeface="Calibri"/>
            </a:endParaRPr>
          </a:p>
          <a:p>
            <a:pPr marL="514350" indent="-514350">
              <a:buAutoNum type="arabicPeriod"/>
            </a:pPr>
            <a:r>
              <a:rPr lang="en-US" sz="3600" dirty="0"/>
              <a:t>Failure of maximal medical therapy for 72 hours. </a:t>
            </a:r>
            <a:endParaRPr lang="en-US" sz="3600" dirty="0">
              <a:cs typeface="Calibri"/>
            </a:endParaRPr>
          </a:p>
          <a:p>
            <a:pPr lvl="1"/>
            <a:endParaRPr lang="en-US" dirty="0"/>
          </a:p>
          <a:p>
            <a:endParaRPr lang="en-US" dirty="0"/>
          </a:p>
        </p:txBody>
      </p:sp>
      <p:sp>
        <p:nvSpPr>
          <p:cNvPr id="4" name="Rectangle 3">
            <a:extLst>
              <a:ext uri="{FF2B5EF4-FFF2-40B4-BE49-F238E27FC236}">
                <a16:creationId xmlns:a16="http://schemas.microsoft.com/office/drawing/2014/main" id="{1390131F-3D05-4493-98BE-7117E6231B13}"/>
              </a:ext>
            </a:extLst>
          </p:cNvPr>
          <p:cNvSpPr/>
          <p:nvPr/>
        </p:nvSpPr>
        <p:spPr>
          <a:xfrm>
            <a:off x="6871892" y="6388587"/>
            <a:ext cx="4255460" cy="369332"/>
          </a:xfrm>
          <a:prstGeom prst="rect">
            <a:avLst/>
          </a:prstGeom>
        </p:spPr>
        <p:txBody>
          <a:bodyPr wrap="none">
            <a:spAutoFit/>
          </a:bodyPr>
          <a:lstStyle/>
          <a:p>
            <a:r>
              <a:rPr lang="en-US" dirty="0">
                <a:latin typeface="AdvTT9bd21c25.I"/>
              </a:rPr>
              <a:t>Aliment </a:t>
            </a:r>
            <a:r>
              <a:rPr lang="en-US" dirty="0" err="1">
                <a:latin typeface="AdvTT9bd21c25.I"/>
              </a:rPr>
              <a:t>Pharmacol</a:t>
            </a:r>
            <a:r>
              <a:rPr lang="en-US" dirty="0">
                <a:latin typeface="AdvTT9bd21c25.I"/>
              </a:rPr>
              <a:t> </a:t>
            </a:r>
            <a:r>
              <a:rPr lang="en-US" dirty="0" err="1">
                <a:latin typeface="AdvTT9bd21c25.I"/>
              </a:rPr>
              <a:t>Ther</a:t>
            </a:r>
            <a:r>
              <a:rPr lang="en-US" dirty="0">
                <a:latin typeface="AdvTT9bd21c25.I"/>
              </a:rPr>
              <a:t> </a:t>
            </a:r>
            <a:r>
              <a:rPr lang="en-US" dirty="0">
                <a:latin typeface="AdvTTea1a7398"/>
              </a:rPr>
              <a:t>2015; </a:t>
            </a:r>
            <a:r>
              <a:rPr lang="en-US" dirty="0">
                <a:latin typeface="AdvTT125c650c"/>
              </a:rPr>
              <a:t>42: </a:t>
            </a:r>
            <a:r>
              <a:rPr lang="en-US" dirty="0">
                <a:latin typeface="AdvTTea1a7398"/>
              </a:rPr>
              <a:t>470</a:t>
            </a:r>
            <a:r>
              <a:rPr lang="en-US" dirty="0">
                <a:latin typeface="AdvTTea1a7398+20"/>
              </a:rPr>
              <a:t>–</a:t>
            </a:r>
            <a:r>
              <a:rPr lang="en-US" dirty="0">
                <a:latin typeface="AdvTTea1a7398"/>
              </a:rPr>
              <a:t>476</a:t>
            </a:r>
            <a:endParaRPr lang="en-US" dirty="0"/>
          </a:p>
        </p:txBody>
      </p:sp>
    </p:spTree>
    <p:extLst>
      <p:ext uri="{BB962C8B-B14F-4D97-AF65-F5344CB8AC3E}">
        <p14:creationId xmlns:p14="http://schemas.microsoft.com/office/powerpoint/2010/main" val="319630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71A80-A833-4847-BFF7-FDE29A13A686}"/>
              </a:ext>
            </a:extLst>
          </p:cNvPr>
          <p:cNvSpPr>
            <a:spLocks noGrp="1"/>
          </p:cNvSpPr>
          <p:nvPr>
            <p:ph type="title"/>
          </p:nvPr>
        </p:nvSpPr>
        <p:spPr>
          <a:xfrm>
            <a:off x="838200" y="963877"/>
            <a:ext cx="2833962" cy="4930246"/>
          </a:xfrm>
        </p:spPr>
        <p:txBody>
          <a:bodyPr>
            <a:normAutofit/>
          </a:bodyPr>
          <a:lstStyle/>
          <a:p>
            <a:pPr algn="r"/>
            <a:r>
              <a:rPr lang="en-US">
                <a:solidFill>
                  <a:schemeClr val="accent1"/>
                </a:solidFill>
              </a:rPr>
              <a:t>Case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605903-1B10-4542-9030-914102A2B7C9}"/>
              </a:ext>
            </a:extLst>
          </p:cNvPr>
          <p:cNvSpPr>
            <a:spLocks noGrp="1"/>
          </p:cNvSpPr>
          <p:nvPr>
            <p:ph idx="1"/>
          </p:nvPr>
        </p:nvSpPr>
        <p:spPr>
          <a:xfrm>
            <a:off x="4810931" y="963877"/>
            <a:ext cx="7342969" cy="4930246"/>
          </a:xfrm>
        </p:spPr>
        <p:txBody>
          <a:bodyPr vert="horz" lIns="91440" tIns="45720" rIns="91440" bIns="45720" rtlCol="0" anchor="ctr">
            <a:noAutofit/>
          </a:bodyPr>
          <a:lstStyle/>
          <a:p>
            <a:pPr marL="0" indent="0">
              <a:buNone/>
            </a:pPr>
            <a:r>
              <a:rPr lang="en-US" sz="3200" dirty="0"/>
              <a:t>Despite treatment with high dose vancomycin 500mg orally q6 hours, rectal vancomycin via rectal tube, IV </a:t>
            </a:r>
            <a:r>
              <a:rPr lang="en-US" sz="3200" dirty="0" err="1"/>
              <a:t>flagyl</a:t>
            </a:r>
            <a:r>
              <a:rPr lang="en-US" sz="3200" dirty="0"/>
              <a:t>, and aggressive volume resuscitation, he continues to worsen with WBC 72K and hypotension requiring </a:t>
            </a:r>
            <a:r>
              <a:rPr lang="en-US" sz="3200" dirty="0" err="1"/>
              <a:t>pressors</a:t>
            </a:r>
            <a:r>
              <a:rPr lang="en-US" sz="3200" dirty="0"/>
              <a:t>. He goes emergently to the OR and is found to have severe colitis with areas of necrosis and perforation as well as frank peritonitis with stool in the abdomen. </a:t>
            </a:r>
            <a:endParaRPr lang="en-US" sz="3200" dirty="0">
              <a:cs typeface="Calibri"/>
            </a:endParaRPr>
          </a:p>
        </p:txBody>
      </p:sp>
    </p:spTree>
    <p:extLst>
      <p:ext uri="{BB962C8B-B14F-4D97-AF65-F5344CB8AC3E}">
        <p14:creationId xmlns:p14="http://schemas.microsoft.com/office/powerpoint/2010/main" val="180924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shrimp&#10;&#10;Description generated with very high confidence">
            <a:extLst>
              <a:ext uri="{FF2B5EF4-FFF2-40B4-BE49-F238E27FC236}">
                <a16:creationId xmlns:a16="http://schemas.microsoft.com/office/drawing/2014/main" id="{3AC40C7C-1FB8-4909-B197-BD74C1748BBD}"/>
              </a:ext>
            </a:extLst>
          </p:cNvPr>
          <p:cNvPicPr>
            <a:picLocks noChangeAspect="1"/>
          </p:cNvPicPr>
          <p:nvPr/>
        </p:nvPicPr>
        <p:blipFill>
          <a:blip r:embed="rId3"/>
          <a:stretch>
            <a:fillRect/>
          </a:stretch>
        </p:blipFill>
        <p:spPr>
          <a:xfrm>
            <a:off x="5455759" y="172080"/>
            <a:ext cx="6571350" cy="6542596"/>
          </a:xfrm>
          <a:prstGeom prst="rect">
            <a:avLst/>
          </a:prstGeom>
        </p:spPr>
      </p:pic>
      <p:sp>
        <p:nvSpPr>
          <p:cNvPr id="5" name="TextBox 4">
            <a:extLst>
              <a:ext uri="{FF2B5EF4-FFF2-40B4-BE49-F238E27FC236}">
                <a16:creationId xmlns:a16="http://schemas.microsoft.com/office/drawing/2014/main" id="{AB9FAE03-AA02-4411-9867-4AAC03164C70}"/>
              </a:ext>
            </a:extLst>
          </p:cNvPr>
          <p:cNvSpPr txBox="1"/>
          <p:nvPr/>
        </p:nvSpPr>
        <p:spPr>
          <a:xfrm>
            <a:off x="700417" y="773502"/>
            <a:ext cx="409467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Colectomy Specimen:</a:t>
            </a:r>
          </a:p>
          <a:p>
            <a:r>
              <a:rPr lang="en-US" sz="4400" dirty="0"/>
              <a:t>Fulminant </a:t>
            </a:r>
          </a:p>
          <a:p>
            <a:r>
              <a:rPr lang="en-US" sz="4400" i="1" dirty="0"/>
              <a:t>C. Difficile</a:t>
            </a:r>
            <a:r>
              <a:rPr lang="en-US" sz="4400" dirty="0"/>
              <a:t> Colitis</a:t>
            </a:r>
          </a:p>
        </p:txBody>
      </p:sp>
      <p:sp>
        <p:nvSpPr>
          <p:cNvPr id="4" name="TextBox 1">
            <a:extLst>
              <a:ext uri="{FF2B5EF4-FFF2-40B4-BE49-F238E27FC236}">
                <a16:creationId xmlns:a16="http://schemas.microsoft.com/office/drawing/2014/main" id="{AF1EAB7D-9A27-4C2B-8C0D-563F75CAD296}"/>
              </a:ext>
            </a:extLst>
          </p:cNvPr>
          <p:cNvSpPr txBox="1"/>
          <p:nvPr/>
        </p:nvSpPr>
        <p:spPr>
          <a:xfrm>
            <a:off x="469900" y="3962400"/>
            <a:ext cx="4775200" cy="2677656"/>
          </a:xfrm>
          <a:prstGeom prst="rect">
            <a:avLst/>
          </a:prstGeom>
          <a:solidFill>
            <a:schemeClr val="bg2"/>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Our patient had a subtotal colectomy and end </a:t>
            </a:r>
            <a:r>
              <a:rPr lang="en-US" sz="2400"/>
              <a:t>ileostomy performed. His pathology showed </a:t>
            </a:r>
            <a:r>
              <a:rPr lang="en-US" sz="2400" i="1"/>
              <a:t>diffuse colitis with </a:t>
            </a:r>
            <a:r>
              <a:rPr lang="en-US" sz="2400" i="1" err="1"/>
              <a:t>pseudomembranes</a:t>
            </a:r>
            <a:r>
              <a:rPr lang="en-US" sz="2400" i="1" dirty="0"/>
              <a:t> </a:t>
            </a:r>
            <a:r>
              <a:rPr lang="en-US" sz="2400" dirty="0"/>
              <a:t>and transmural ischemia/necrosis with perforation.</a:t>
            </a:r>
            <a:r>
              <a:rPr lang="en-US" dirty="0">
                <a:cs typeface="Calibri"/>
              </a:rPr>
              <a:t>​</a:t>
            </a:r>
            <a:endParaRPr lang="en-US" dirty="0"/>
          </a:p>
        </p:txBody>
      </p:sp>
    </p:spTree>
    <p:extLst>
      <p:ext uri="{BB962C8B-B14F-4D97-AF65-F5344CB8AC3E}">
        <p14:creationId xmlns:p14="http://schemas.microsoft.com/office/powerpoint/2010/main" val="96999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80585-9721-4BA3-A73A-D21CE5E44D14}"/>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Case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274146-D1D7-416D-AD75-6A3399083770}"/>
              </a:ext>
            </a:extLst>
          </p:cNvPr>
          <p:cNvSpPr>
            <a:spLocks noGrp="1"/>
          </p:cNvSpPr>
          <p:nvPr>
            <p:ph idx="1"/>
          </p:nvPr>
        </p:nvSpPr>
        <p:spPr>
          <a:xfrm>
            <a:off x="4976031" y="963877"/>
            <a:ext cx="6377769" cy="4930246"/>
          </a:xfrm>
        </p:spPr>
        <p:txBody>
          <a:bodyPr anchor="ctr">
            <a:normAutofit/>
          </a:bodyPr>
          <a:lstStyle/>
          <a:p>
            <a:pPr marL="0" indent="0">
              <a:buNone/>
            </a:pPr>
            <a:r>
              <a:rPr lang="en-US" sz="3600" dirty="0"/>
              <a:t>His subsequent course is notable for respiratory failure/ARDS requiring trach/PEG, multiple intraabdominal fluid collections requiring drainage, DVT/PE, and ESRD requiring HD. He is eventually discharged to long term care facility after 45 days in the hospital.</a:t>
            </a:r>
          </a:p>
        </p:txBody>
      </p:sp>
    </p:spTree>
    <p:extLst>
      <p:ext uri="{BB962C8B-B14F-4D97-AF65-F5344CB8AC3E}">
        <p14:creationId xmlns:p14="http://schemas.microsoft.com/office/powerpoint/2010/main" val="272298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12342-C801-4968-8FF1-24869B46ACAC}"/>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Stick Test</a:t>
            </a:r>
          </a:p>
        </p:txBody>
      </p:sp>
      <p:pic>
        <p:nvPicPr>
          <p:cNvPr id="4" name="Picture 4" descr="A picture containing clipart&#10;&#10;Description generated with high confidence">
            <a:extLst>
              <a:ext uri="{FF2B5EF4-FFF2-40B4-BE49-F238E27FC236}">
                <a16:creationId xmlns:a16="http://schemas.microsoft.com/office/drawing/2014/main" id="{998E1EDE-A734-4545-927A-8468F600FE1D}"/>
              </a:ext>
            </a:extLst>
          </p:cNvPr>
          <p:cNvPicPr>
            <a:picLocks noGrp="1" noChangeAspect="1"/>
          </p:cNvPicPr>
          <p:nvPr>
            <p:ph idx="1"/>
          </p:nvPr>
        </p:nvPicPr>
        <p:blipFill>
          <a:blip r:embed="rId4"/>
          <a:stretch>
            <a:fillRect/>
          </a:stretch>
        </p:blipFill>
        <p:spPr>
          <a:xfrm>
            <a:off x="7378955" y="3325445"/>
            <a:ext cx="2935988" cy="2693976"/>
          </a:xfrm>
          <a:prstGeom prst="rect">
            <a:avLst/>
          </a:prstGeom>
        </p:spPr>
      </p:pic>
      <p:sp>
        <p:nvSpPr>
          <p:cNvPr id="7" name="Rectangle 6">
            <a:extLst>
              <a:ext uri="{FF2B5EF4-FFF2-40B4-BE49-F238E27FC236}">
                <a16:creationId xmlns:a16="http://schemas.microsoft.com/office/drawing/2014/main" id="{ABD60D51-760E-423D-8A3D-5599C937DB82}"/>
              </a:ext>
            </a:extLst>
          </p:cNvPr>
          <p:cNvSpPr/>
          <p:nvPr/>
        </p:nvSpPr>
        <p:spPr>
          <a:xfrm rot="1860000">
            <a:off x="9729972" y="2879918"/>
            <a:ext cx="193730" cy="1343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8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839B7195-1B94-4A40-9E47-C3465A70C78E}"/>
              </a:ext>
            </a:extLst>
          </p:cNvPr>
          <p:cNvPicPr>
            <a:picLocks noChangeAspect="1"/>
          </p:cNvPicPr>
          <p:nvPr/>
        </p:nvPicPr>
        <p:blipFill rotWithShape="1">
          <a:blip r:embed="rId2"/>
          <a:srcRect l="8333" r="7428" b="-360"/>
          <a:stretch/>
        </p:blipFill>
        <p:spPr>
          <a:xfrm>
            <a:off x="556352" y="976248"/>
            <a:ext cx="4790793" cy="2876575"/>
          </a:xfrm>
          <a:prstGeom prst="rect">
            <a:avLst/>
          </a:prstGeom>
        </p:spPr>
      </p:pic>
      <p:sp>
        <p:nvSpPr>
          <p:cNvPr id="5" name="TextBox 4">
            <a:extLst>
              <a:ext uri="{FF2B5EF4-FFF2-40B4-BE49-F238E27FC236}">
                <a16:creationId xmlns:a16="http://schemas.microsoft.com/office/drawing/2014/main" id="{B0B1F613-29A0-4908-8049-0545D1F4FE61}"/>
              </a:ext>
            </a:extLst>
          </p:cNvPr>
          <p:cNvSpPr txBox="1"/>
          <p:nvPr/>
        </p:nvSpPr>
        <p:spPr>
          <a:xfrm>
            <a:off x="2811983" y="112489"/>
            <a:ext cx="67754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Where can I find </a:t>
            </a:r>
            <a:r>
              <a:rPr lang="en-US" sz="3600" i="1" dirty="0"/>
              <a:t>C. difficile</a:t>
            </a:r>
            <a:r>
              <a:rPr lang="en-US" sz="3600" dirty="0"/>
              <a:t> guidelines?</a:t>
            </a:r>
            <a:endParaRPr lang="en-US" sz="1400" dirty="0"/>
          </a:p>
        </p:txBody>
      </p:sp>
      <p:pic>
        <p:nvPicPr>
          <p:cNvPr id="6" name="Picture 6" descr="A screenshot of a cell phone&#10;&#10;Description generated with very high confidence">
            <a:extLst>
              <a:ext uri="{FF2B5EF4-FFF2-40B4-BE49-F238E27FC236}">
                <a16:creationId xmlns:a16="http://schemas.microsoft.com/office/drawing/2014/main" id="{5A409A0A-6914-48A9-B13D-B5359CD81EB3}"/>
              </a:ext>
            </a:extLst>
          </p:cNvPr>
          <p:cNvPicPr>
            <a:picLocks noChangeAspect="1"/>
          </p:cNvPicPr>
          <p:nvPr/>
        </p:nvPicPr>
        <p:blipFill rotWithShape="1">
          <a:blip r:embed="rId3"/>
          <a:srcRect l="12520" r="156" b="263"/>
          <a:stretch/>
        </p:blipFill>
        <p:spPr>
          <a:xfrm>
            <a:off x="6633990" y="978845"/>
            <a:ext cx="5121249" cy="3477305"/>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A42227DB-9975-4CE5-A38B-24B026028993}"/>
              </a:ext>
            </a:extLst>
          </p:cNvPr>
          <p:cNvPicPr>
            <a:picLocks noChangeAspect="1"/>
          </p:cNvPicPr>
          <p:nvPr/>
        </p:nvPicPr>
        <p:blipFill>
          <a:blip r:embed="rId4"/>
          <a:stretch>
            <a:fillRect/>
          </a:stretch>
        </p:blipFill>
        <p:spPr>
          <a:xfrm>
            <a:off x="2732182" y="3365115"/>
            <a:ext cx="5221995" cy="3102324"/>
          </a:xfrm>
          <a:prstGeom prst="rect">
            <a:avLst/>
          </a:prstGeom>
        </p:spPr>
      </p:pic>
      <p:cxnSp>
        <p:nvCxnSpPr>
          <p:cNvPr id="10" name="Straight Arrow Connector 9">
            <a:extLst>
              <a:ext uri="{FF2B5EF4-FFF2-40B4-BE49-F238E27FC236}">
                <a16:creationId xmlns:a16="http://schemas.microsoft.com/office/drawing/2014/main" id="{89AACB76-BEC2-4277-9C8B-C2F9B6F3164A}"/>
              </a:ext>
            </a:extLst>
          </p:cNvPr>
          <p:cNvCxnSpPr/>
          <p:nvPr/>
        </p:nvCxnSpPr>
        <p:spPr>
          <a:xfrm flipH="1">
            <a:off x="1485441" y="2117992"/>
            <a:ext cx="701407" cy="2625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780424A-89A3-43F0-A6C4-B77B94D59680}"/>
              </a:ext>
            </a:extLst>
          </p:cNvPr>
          <p:cNvCxnSpPr>
            <a:cxnSpLocks/>
          </p:cNvCxnSpPr>
          <p:nvPr/>
        </p:nvCxnSpPr>
        <p:spPr>
          <a:xfrm flipH="1">
            <a:off x="8756573" y="3182955"/>
            <a:ext cx="701407" cy="2625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F29FF25-3CA3-434C-BDD6-7FF43F7C21D1}"/>
              </a:ext>
            </a:extLst>
          </p:cNvPr>
          <p:cNvCxnSpPr>
            <a:cxnSpLocks/>
          </p:cNvCxnSpPr>
          <p:nvPr/>
        </p:nvCxnSpPr>
        <p:spPr>
          <a:xfrm flipH="1">
            <a:off x="6286958" y="4413171"/>
            <a:ext cx="701407" cy="2625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5D593-0EE8-42D0-A73C-6A13780AD1C8}"/>
              </a:ext>
            </a:extLst>
          </p:cNvPr>
          <p:cNvCxnSpPr>
            <a:cxnSpLocks/>
          </p:cNvCxnSpPr>
          <p:nvPr/>
        </p:nvCxnSpPr>
        <p:spPr>
          <a:xfrm flipH="1">
            <a:off x="6837801" y="5863725"/>
            <a:ext cx="701407" cy="2625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403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9415362-9C03-445C-A2FA-F048C1241E18}"/>
              </a:ext>
            </a:extLst>
          </p:cNvPr>
          <p:cNvSpPr>
            <a:spLocks noGrp="1" noChangeArrowheads="1"/>
          </p:cNvSpPr>
          <p:nvPr>
            <p:ph type="ctrTitle"/>
          </p:nvPr>
        </p:nvSpPr>
        <p:spPr>
          <a:xfrm>
            <a:off x="3461739" y="195082"/>
            <a:ext cx="5274273" cy="456767"/>
          </a:xfrm>
        </p:spPr>
        <p:txBody>
          <a:bodyPr>
            <a:normAutofit fontScale="90000"/>
          </a:bodyPr>
          <a:lstStyle/>
          <a:p>
            <a:pPr eaLnBrk="1" hangingPunct="1"/>
            <a:r>
              <a:rPr lang="en-US" altLang="en-US" sz="1909" dirty="0" err="1">
                <a:latin typeface="Arial Black"/>
              </a:rPr>
              <a:t>Trés</a:t>
            </a:r>
            <a:r>
              <a:rPr lang="en-US" altLang="en-US" sz="1909" dirty="0">
                <a:latin typeface="Arial Black"/>
              </a:rPr>
              <a:t> Difficile:</a:t>
            </a:r>
            <a:br>
              <a:rPr lang="en-US" altLang="en-US" sz="1909" dirty="0">
                <a:latin typeface="Arial Black"/>
              </a:rPr>
            </a:br>
            <a:r>
              <a:rPr lang="en-US" altLang="en-US" sz="1091" dirty="0">
                <a:latin typeface="Arial Black"/>
              </a:rPr>
              <a:t>Diagnosis and Treatment of C. Diff</a:t>
            </a:r>
            <a:endParaRPr lang="en-US" altLang="en-US" sz="1091" dirty="0">
              <a:latin typeface="Arial Black" panose="020B0A04020102020204" pitchFamily="34" charset="0"/>
            </a:endParaRPr>
          </a:p>
        </p:txBody>
      </p:sp>
      <p:sp>
        <p:nvSpPr>
          <p:cNvPr id="2055" name="Rectangle 18">
            <a:extLst>
              <a:ext uri="{FF2B5EF4-FFF2-40B4-BE49-F238E27FC236}">
                <a16:creationId xmlns:a16="http://schemas.microsoft.com/office/drawing/2014/main" id="{C09FABB3-4200-4CC8-985D-EC426BD98AFD}"/>
              </a:ext>
            </a:extLst>
          </p:cNvPr>
          <p:cNvSpPr>
            <a:spLocks noChangeArrowheads="1"/>
          </p:cNvSpPr>
          <p:nvPr/>
        </p:nvSpPr>
        <p:spPr bwMode="auto">
          <a:xfrm>
            <a:off x="3653972" y="6254658"/>
            <a:ext cx="178485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communication</a:t>
            </a:r>
          </a:p>
        </p:txBody>
      </p:sp>
      <p:sp>
        <p:nvSpPr>
          <p:cNvPr id="2056" name="Rectangle 19">
            <a:extLst>
              <a:ext uri="{FF2B5EF4-FFF2-40B4-BE49-F238E27FC236}">
                <a16:creationId xmlns:a16="http://schemas.microsoft.com/office/drawing/2014/main" id="{32A27A2F-3746-4616-A5FF-6D87FA190263}"/>
              </a:ext>
            </a:extLst>
          </p:cNvPr>
          <p:cNvSpPr>
            <a:spLocks noChangeArrowheads="1"/>
          </p:cNvSpPr>
          <p:nvPr/>
        </p:nvSpPr>
        <p:spPr bwMode="auto">
          <a:xfrm rot="5400000">
            <a:off x="7060407" y="5593323"/>
            <a:ext cx="2820699"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patient care</a:t>
            </a:r>
          </a:p>
        </p:txBody>
      </p:sp>
      <p:sp>
        <p:nvSpPr>
          <p:cNvPr id="2057" name="Rectangle 20">
            <a:extLst>
              <a:ext uri="{FF2B5EF4-FFF2-40B4-BE49-F238E27FC236}">
                <a16:creationId xmlns:a16="http://schemas.microsoft.com/office/drawing/2014/main" id="{243CA5EE-F079-45D7-9C48-671B332C4CD3}"/>
              </a:ext>
            </a:extLst>
          </p:cNvPr>
          <p:cNvSpPr>
            <a:spLocks noChangeArrowheads="1"/>
          </p:cNvSpPr>
          <p:nvPr/>
        </p:nvSpPr>
        <p:spPr bwMode="auto">
          <a:xfrm rot="16200000">
            <a:off x="3095593" y="2399773"/>
            <a:ext cx="1200133"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listening</a:t>
            </a:r>
          </a:p>
        </p:txBody>
      </p:sp>
      <p:sp>
        <p:nvSpPr>
          <p:cNvPr id="2058" name="Rectangle 21">
            <a:extLst>
              <a:ext uri="{FF2B5EF4-FFF2-40B4-BE49-F238E27FC236}">
                <a16:creationId xmlns:a16="http://schemas.microsoft.com/office/drawing/2014/main" id="{10EA4A70-5ECA-4372-8DDE-F90684749603}"/>
              </a:ext>
            </a:extLst>
          </p:cNvPr>
          <p:cNvSpPr>
            <a:spLocks noChangeArrowheads="1"/>
          </p:cNvSpPr>
          <p:nvPr/>
        </p:nvSpPr>
        <p:spPr bwMode="auto">
          <a:xfrm>
            <a:off x="5140251" y="6250240"/>
            <a:ext cx="214853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learning together</a:t>
            </a:r>
          </a:p>
        </p:txBody>
      </p:sp>
      <p:sp>
        <p:nvSpPr>
          <p:cNvPr id="2059" name="Rectangle 22">
            <a:extLst>
              <a:ext uri="{FF2B5EF4-FFF2-40B4-BE49-F238E27FC236}">
                <a16:creationId xmlns:a16="http://schemas.microsoft.com/office/drawing/2014/main" id="{FBC639D2-39B4-4134-A6BC-D07CC1477DFE}"/>
              </a:ext>
            </a:extLst>
          </p:cNvPr>
          <p:cNvSpPr>
            <a:spLocks noChangeArrowheads="1"/>
          </p:cNvSpPr>
          <p:nvPr/>
        </p:nvSpPr>
        <p:spPr bwMode="auto">
          <a:xfrm>
            <a:off x="6922401" y="6239911"/>
            <a:ext cx="178485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collaboration</a:t>
            </a:r>
          </a:p>
        </p:txBody>
      </p:sp>
      <p:sp>
        <p:nvSpPr>
          <p:cNvPr id="2060" name="Rectangle 23">
            <a:extLst>
              <a:ext uri="{FF2B5EF4-FFF2-40B4-BE49-F238E27FC236}">
                <a16:creationId xmlns:a16="http://schemas.microsoft.com/office/drawing/2014/main" id="{2819A879-B98D-452A-9396-2F59389C11A4}"/>
              </a:ext>
            </a:extLst>
          </p:cNvPr>
          <p:cNvSpPr>
            <a:spLocks noChangeArrowheads="1"/>
          </p:cNvSpPr>
          <p:nvPr/>
        </p:nvSpPr>
        <p:spPr bwMode="auto">
          <a:xfrm rot="16200000">
            <a:off x="2826313" y="5659253"/>
            <a:ext cx="178485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understanding</a:t>
            </a:r>
          </a:p>
        </p:txBody>
      </p:sp>
      <p:sp>
        <p:nvSpPr>
          <p:cNvPr id="2061" name="Rectangle 24">
            <a:extLst>
              <a:ext uri="{FF2B5EF4-FFF2-40B4-BE49-F238E27FC236}">
                <a16:creationId xmlns:a16="http://schemas.microsoft.com/office/drawing/2014/main" id="{0C8F654C-98E3-4625-9365-A68BC16B90B6}"/>
              </a:ext>
            </a:extLst>
          </p:cNvPr>
          <p:cNvSpPr>
            <a:spLocks noChangeArrowheads="1"/>
          </p:cNvSpPr>
          <p:nvPr/>
        </p:nvSpPr>
        <p:spPr bwMode="auto">
          <a:xfrm rot="16200000">
            <a:off x="3077638" y="1145249"/>
            <a:ext cx="1320838"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ea typeface="FangSong" panose="020B0503020204020204" pitchFamily="49" charset="-122"/>
                <a:cs typeface="Vani" panose="020B0502040204020203" pitchFamily="18" charset="0"/>
              </a:rPr>
              <a:t>team work</a:t>
            </a:r>
          </a:p>
        </p:txBody>
      </p:sp>
      <p:sp>
        <p:nvSpPr>
          <p:cNvPr id="2062" name="Rectangle 25">
            <a:extLst>
              <a:ext uri="{FF2B5EF4-FFF2-40B4-BE49-F238E27FC236}">
                <a16:creationId xmlns:a16="http://schemas.microsoft.com/office/drawing/2014/main" id="{48E05E3D-0226-4EC2-A5B0-BB3644AEE62A}"/>
              </a:ext>
            </a:extLst>
          </p:cNvPr>
          <p:cNvSpPr>
            <a:spLocks noChangeArrowheads="1"/>
          </p:cNvSpPr>
          <p:nvPr/>
        </p:nvSpPr>
        <p:spPr bwMode="auto">
          <a:xfrm rot="5400000">
            <a:off x="7825429" y="1193719"/>
            <a:ext cx="1312715"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cs typeface="Nirmala UI Semilight" panose="020B0402040204020203" pitchFamily="34" charset="0"/>
              </a:rPr>
              <a:t>appreciation</a:t>
            </a:r>
          </a:p>
        </p:txBody>
      </p:sp>
      <p:sp>
        <p:nvSpPr>
          <p:cNvPr id="2063" name="Rectangle 27">
            <a:extLst>
              <a:ext uri="{FF2B5EF4-FFF2-40B4-BE49-F238E27FC236}">
                <a16:creationId xmlns:a16="http://schemas.microsoft.com/office/drawing/2014/main" id="{89001EE2-CA2E-4A1E-8490-82005796A6B3}"/>
              </a:ext>
            </a:extLst>
          </p:cNvPr>
          <p:cNvSpPr>
            <a:spLocks noChangeArrowheads="1"/>
          </p:cNvSpPr>
          <p:nvPr/>
        </p:nvSpPr>
        <p:spPr bwMode="auto">
          <a:xfrm rot="5400000">
            <a:off x="7677032" y="4103003"/>
            <a:ext cx="1609509"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mutual respect</a:t>
            </a:r>
          </a:p>
        </p:txBody>
      </p:sp>
      <p:sp>
        <p:nvSpPr>
          <p:cNvPr id="2064" name="Rectangle 28">
            <a:extLst>
              <a:ext uri="{FF2B5EF4-FFF2-40B4-BE49-F238E27FC236}">
                <a16:creationId xmlns:a16="http://schemas.microsoft.com/office/drawing/2014/main" id="{6D398A45-8154-476F-BB1A-87872850B9B1}"/>
              </a:ext>
            </a:extLst>
          </p:cNvPr>
          <p:cNvSpPr>
            <a:spLocks noChangeArrowheads="1"/>
          </p:cNvSpPr>
          <p:nvPr/>
        </p:nvSpPr>
        <p:spPr bwMode="auto">
          <a:xfrm>
            <a:off x="3775364" y="6370926"/>
            <a:ext cx="83127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159" dirty="0">
              <a:solidFill>
                <a:srgbClr val="C0C0C0"/>
              </a:solidFill>
              <a:latin typeface="Arial Black" panose="020B0A04020102020204" pitchFamily="34" charset="0"/>
            </a:endParaRPr>
          </a:p>
        </p:txBody>
      </p:sp>
      <p:sp>
        <p:nvSpPr>
          <p:cNvPr id="2065" name="Rectangle 29">
            <a:extLst>
              <a:ext uri="{FF2B5EF4-FFF2-40B4-BE49-F238E27FC236}">
                <a16:creationId xmlns:a16="http://schemas.microsoft.com/office/drawing/2014/main" id="{800D7629-2A86-4B6D-8796-C7CA8533B454}"/>
              </a:ext>
            </a:extLst>
          </p:cNvPr>
          <p:cNvSpPr>
            <a:spLocks noChangeArrowheads="1"/>
          </p:cNvSpPr>
          <p:nvPr/>
        </p:nvSpPr>
        <p:spPr bwMode="auto">
          <a:xfrm rot="16200000">
            <a:off x="2749259" y="4031824"/>
            <a:ext cx="1942883"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rPr>
              <a:t>interprofessional</a:t>
            </a:r>
          </a:p>
        </p:txBody>
      </p:sp>
      <p:sp>
        <p:nvSpPr>
          <p:cNvPr id="2077" name="Text Box 41">
            <a:extLst>
              <a:ext uri="{FF2B5EF4-FFF2-40B4-BE49-F238E27FC236}">
                <a16:creationId xmlns:a16="http://schemas.microsoft.com/office/drawing/2014/main" id="{9B8A8E4E-0342-4169-9C71-41432A1313B1}"/>
              </a:ext>
            </a:extLst>
          </p:cNvPr>
          <p:cNvSpPr txBox="1">
            <a:spLocks noChangeArrowheads="1"/>
          </p:cNvSpPr>
          <p:nvPr/>
        </p:nvSpPr>
        <p:spPr bwMode="auto">
          <a:xfrm>
            <a:off x="3837060" y="6571168"/>
            <a:ext cx="4639108" cy="17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545" dirty="0"/>
              <a:t>Produced by Emily Piper-Vallillo, M.Ed., Marina </a:t>
            </a:r>
            <a:r>
              <a:rPr lang="en-US" altLang="en-US" sz="545" dirty="0" err="1"/>
              <a:t>Zambrotta</a:t>
            </a:r>
            <a:r>
              <a:rPr lang="en-US" altLang="en-US" sz="545" dirty="0"/>
              <a:t>, M.D., and Helen Shields, M.D.</a:t>
            </a:r>
          </a:p>
        </p:txBody>
      </p:sp>
      <p:sp>
        <p:nvSpPr>
          <p:cNvPr id="34" name="Rectangle 25">
            <a:extLst>
              <a:ext uri="{FF2B5EF4-FFF2-40B4-BE49-F238E27FC236}">
                <a16:creationId xmlns:a16="http://schemas.microsoft.com/office/drawing/2014/main" id="{97F53925-6AB9-41BC-ADBC-FCED2006F02B}"/>
              </a:ext>
            </a:extLst>
          </p:cNvPr>
          <p:cNvSpPr>
            <a:spLocks noChangeArrowheads="1"/>
          </p:cNvSpPr>
          <p:nvPr/>
        </p:nvSpPr>
        <p:spPr bwMode="auto">
          <a:xfrm rot="5400000">
            <a:off x="7807433" y="2611294"/>
            <a:ext cx="1312715" cy="25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91" dirty="0">
                <a:solidFill>
                  <a:srgbClr val="C0C0C0"/>
                </a:solidFill>
                <a:latin typeface="Gill Sans MT" panose="020B0502020104020203" pitchFamily="34" charset="0"/>
                <a:cs typeface="Nirmala UI Semilight" panose="020B0402040204020203" pitchFamily="34" charset="0"/>
              </a:rPr>
              <a:t>collegiality</a:t>
            </a:r>
          </a:p>
        </p:txBody>
      </p:sp>
      <p:pic>
        <p:nvPicPr>
          <p:cNvPr id="3" name="Graphic 2" descr="Leaf">
            <a:extLst>
              <a:ext uri="{FF2B5EF4-FFF2-40B4-BE49-F238E27FC236}">
                <a16:creationId xmlns:a16="http://schemas.microsoft.com/office/drawing/2014/main" id="{C965279B-5F30-4D3B-86C9-DA03307D31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8987" y="523720"/>
            <a:ext cx="235020" cy="235020"/>
          </a:xfrm>
          <a:prstGeom prst="rect">
            <a:avLst/>
          </a:prstGeom>
        </p:spPr>
      </p:pic>
      <p:pic>
        <p:nvPicPr>
          <p:cNvPr id="45" name="Graphic 44" descr="Leaf">
            <a:extLst>
              <a:ext uri="{FF2B5EF4-FFF2-40B4-BE49-F238E27FC236}">
                <a16:creationId xmlns:a16="http://schemas.microsoft.com/office/drawing/2014/main" id="{422E990B-5A7D-4738-9694-27B4B4E1A0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5040" y="3314275"/>
            <a:ext cx="235020" cy="235020"/>
          </a:xfrm>
          <a:prstGeom prst="rect">
            <a:avLst/>
          </a:prstGeom>
        </p:spPr>
      </p:pic>
      <p:pic>
        <p:nvPicPr>
          <p:cNvPr id="46" name="Graphic 45" descr="Leaf">
            <a:extLst>
              <a:ext uri="{FF2B5EF4-FFF2-40B4-BE49-F238E27FC236}">
                <a16:creationId xmlns:a16="http://schemas.microsoft.com/office/drawing/2014/main" id="{E86D9AC5-81E3-4949-8401-03A57F2330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1207" y="1931125"/>
            <a:ext cx="235020" cy="235020"/>
          </a:xfrm>
          <a:prstGeom prst="rect">
            <a:avLst/>
          </a:prstGeom>
        </p:spPr>
      </p:pic>
      <p:pic>
        <p:nvPicPr>
          <p:cNvPr id="47" name="Graphic 46" descr="Leaf">
            <a:extLst>
              <a:ext uri="{FF2B5EF4-FFF2-40B4-BE49-F238E27FC236}">
                <a16:creationId xmlns:a16="http://schemas.microsoft.com/office/drawing/2014/main" id="{24968290-ADE1-4516-BB71-061BC40F09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6281" y="4950731"/>
            <a:ext cx="235020" cy="235020"/>
          </a:xfrm>
          <a:prstGeom prst="rect">
            <a:avLst/>
          </a:prstGeom>
        </p:spPr>
      </p:pic>
      <p:pic>
        <p:nvPicPr>
          <p:cNvPr id="48" name="Graphic 47" descr="Leaf">
            <a:extLst>
              <a:ext uri="{FF2B5EF4-FFF2-40B4-BE49-F238E27FC236}">
                <a16:creationId xmlns:a16="http://schemas.microsoft.com/office/drawing/2014/main" id="{319E5C74-6222-4975-9C41-3E8A5FF7EC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8157" y="6280023"/>
            <a:ext cx="235020" cy="235020"/>
          </a:xfrm>
          <a:prstGeom prst="rect">
            <a:avLst/>
          </a:prstGeom>
        </p:spPr>
      </p:pic>
      <p:pic>
        <p:nvPicPr>
          <p:cNvPr id="49" name="Graphic 48" descr="Leaf">
            <a:extLst>
              <a:ext uri="{FF2B5EF4-FFF2-40B4-BE49-F238E27FC236}">
                <a16:creationId xmlns:a16="http://schemas.microsoft.com/office/drawing/2014/main" id="{ABA511A3-BE18-4BEF-A742-578BB808AE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5966" y="6291228"/>
            <a:ext cx="235020" cy="235020"/>
          </a:xfrm>
          <a:prstGeom prst="rect">
            <a:avLst/>
          </a:prstGeom>
        </p:spPr>
      </p:pic>
      <p:pic>
        <p:nvPicPr>
          <p:cNvPr id="50" name="Graphic 49" descr="Leaf">
            <a:extLst>
              <a:ext uri="{FF2B5EF4-FFF2-40B4-BE49-F238E27FC236}">
                <a16:creationId xmlns:a16="http://schemas.microsoft.com/office/drawing/2014/main" id="{4500344F-82F2-4C38-9B03-2C9D8E94AA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8373" y="6290641"/>
            <a:ext cx="235020" cy="235020"/>
          </a:xfrm>
          <a:prstGeom prst="rect">
            <a:avLst/>
          </a:prstGeom>
        </p:spPr>
      </p:pic>
      <p:pic>
        <p:nvPicPr>
          <p:cNvPr id="51" name="Graphic 50" descr="Leaf">
            <a:extLst>
              <a:ext uri="{FF2B5EF4-FFF2-40B4-BE49-F238E27FC236}">
                <a16:creationId xmlns:a16="http://schemas.microsoft.com/office/drawing/2014/main" id="{CD04818A-D380-4F1F-9D69-5F6D1263AC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8252" y="6305388"/>
            <a:ext cx="235020" cy="235020"/>
          </a:xfrm>
          <a:prstGeom prst="rect">
            <a:avLst/>
          </a:prstGeom>
        </p:spPr>
      </p:pic>
      <p:pic>
        <p:nvPicPr>
          <p:cNvPr id="52" name="Graphic 51" descr="Leaf">
            <a:extLst>
              <a:ext uri="{FF2B5EF4-FFF2-40B4-BE49-F238E27FC236}">
                <a16:creationId xmlns:a16="http://schemas.microsoft.com/office/drawing/2014/main" id="{AB2EDFB9-F1B5-4962-8DD2-AE417DBB18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1534" y="5003052"/>
            <a:ext cx="235020" cy="235020"/>
          </a:xfrm>
          <a:prstGeom prst="rect">
            <a:avLst/>
          </a:prstGeom>
        </p:spPr>
      </p:pic>
      <p:pic>
        <p:nvPicPr>
          <p:cNvPr id="53" name="Graphic 52" descr="Leaf">
            <a:extLst>
              <a:ext uri="{FF2B5EF4-FFF2-40B4-BE49-F238E27FC236}">
                <a16:creationId xmlns:a16="http://schemas.microsoft.com/office/drawing/2014/main" id="{3CAF529C-9798-46C9-B31F-364D956B13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8149" y="3029877"/>
            <a:ext cx="235020" cy="235020"/>
          </a:xfrm>
          <a:prstGeom prst="rect">
            <a:avLst/>
          </a:prstGeom>
        </p:spPr>
      </p:pic>
      <p:pic>
        <p:nvPicPr>
          <p:cNvPr id="54" name="Graphic 53" descr="Leaf">
            <a:extLst>
              <a:ext uri="{FF2B5EF4-FFF2-40B4-BE49-F238E27FC236}">
                <a16:creationId xmlns:a16="http://schemas.microsoft.com/office/drawing/2014/main" id="{E5519EF6-A3A8-45E8-A589-3F56695B87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4882" y="537946"/>
            <a:ext cx="235020" cy="235020"/>
          </a:xfrm>
          <a:prstGeom prst="rect">
            <a:avLst/>
          </a:prstGeom>
        </p:spPr>
      </p:pic>
      <p:pic>
        <p:nvPicPr>
          <p:cNvPr id="55" name="Graphic 54" descr="Leaf">
            <a:extLst>
              <a:ext uri="{FF2B5EF4-FFF2-40B4-BE49-F238E27FC236}">
                <a16:creationId xmlns:a16="http://schemas.microsoft.com/office/drawing/2014/main" id="{771D9F63-84A8-4E4C-91C0-907531BDF8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7605" y="1776178"/>
            <a:ext cx="235020" cy="235020"/>
          </a:xfrm>
          <a:prstGeom prst="rect">
            <a:avLst/>
          </a:prstGeom>
        </p:spPr>
      </p:pic>
      <p:sp>
        <p:nvSpPr>
          <p:cNvPr id="32" name="Text Box 41">
            <a:extLst>
              <a:ext uri="{FF2B5EF4-FFF2-40B4-BE49-F238E27FC236}">
                <a16:creationId xmlns:a16="http://schemas.microsoft.com/office/drawing/2014/main" id="{50B1BDE2-0181-4F5A-A7BC-79B2E60160E7}"/>
              </a:ext>
            </a:extLst>
          </p:cNvPr>
          <p:cNvSpPr txBox="1">
            <a:spLocks noChangeArrowheads="1"/>
          </p:cNvSpPr>
          <p:nvPr/>
        </p:nvSpPr>
        <p:spPr bwMode="auto">
          <a:xfrm>
            <a:off x="5459267" y="547398"/>
            <a:ext cx="1256180" cy="17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545" dirty="0">
              <a:cs typeface="Arial"/>
            </a:endParaRPr>
          </a:p>
        </p:txBody>
      </p:sp>
      <p:sp>
        <p:nvSpPr>
          <p:cNvPr id="29" name="TextBox 1">
            <a:extLst>
              <a:ext uri="{FF2B5EF4-FFF2-40B4-BE49-F238E27FC236}">
                <a16:creationId xmlns:a16="http://schemas.microsoft.com/office/drawing/2014/main" id="{2D66D90E-30D4-4642-BCE3-33ECCEFFD742}"/>
              </a:ext>
            </a:extLst>
          </p:cNvPr>
          <p:cNvSpPr txBox="1"/>
          <p:nvPr/>
        </p:nvSpPr>
        <p:spPr>
          <a:xfrm>
            <a:off x="4673179" y="694344"/>
            <a:ext cx="2755820" cy="188823"/>
          </a:xfrm>
          <a:prstGeom prst="rect">
            <a:avLst/>
          </a:prstGeom>
          <a:noFill/>
        </p:spPr>
        <p:txBody>
          <a:bodyPr rot="0" spcFirstLastPara="0" vert="horz" wrap="square" lIns="62345" tIns="31173" rIns="62345" bIns="31173"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8" dirty="0" err="1">
                <a:cs typeface="Calibri"/>
              </a:rPr>
              <a:t>Tayana</a:t>
            </a:r>
            <a:r>
              <a:rPr lang="en-US" sz="818" dirty="0">
                <a:cs typeface="Calibri"/>
              </a:rPr>
              <a:t> </a:t>
            </a:r>
            <a:r>
              <a:rPr lang="en-US" sz="818" dirty="0" err="1">
                <a:cs typeface="Calibri"/>
              </a:rPr>
              <a:t>Vixama</a:t>
            </a:r>
            <a:r>
              <a:rPr lang="en-US" sz="818" dirty="0">
                <a:cs typeface="Calibri"/>
              </a:rPr>
              <a:t>, RN &amp; Chris Roy, MD</a:t>
            </a:r>
          </a:p>
        </p:txBody>
      </p:sp>
      <p:sp>
        <p:nvSpPr>
          <p:cNvPr id="6" name="Rectangle 5">
            <a:extLst>
              <a:ext uri="{FF2B5EF4-FFF2-40B4-BE49-F238E27FC236}">
                <a16:creationId xmlns:a16="http://schemas.microsoft.com/office/drawing/2014/main" id="{158B7625-98C8-421B-9AC3-3DF123541B6C}"/>
              </a:ext>
            </a:extLst>
          </p:cNvPr>
          <p:cNvSpPr/>
          <p:nvPr/>
        </p:nvSpPr>
        <p:spPr>
          <a:xfrm>
            <a:off x="4020390" y="897073"/>
            <a:ext cx="3307623" cy="64608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rgbClr val="FF0000"/>
              </a:solidFill>
              <a:highlight>
                <a:srgbClr val="FF0000"/>
              </a:highlight>
              <a:cs typeface="Arial"/>
            </a:endParaRPr>
          </a:p>
        </p:txBody>
      </p:sp>
      <p:sp>
        <p:nvSpPr>
          <p:cNvPr id="7" name="TextBox 6">
            <a:extLst>
              <a:ext uri="{FF2B5EF4-FFF2-40B4-BE49-F238E27FC236}">
                <a16:creationId xmlns:a16="http://schemas.microsoft.com/office/drawing/2014/main" id="{FC709150-E103-4DED-BF34-10316472221D}"/>
              </a:ext>
            </a:extLst>
          </p:cNvPr>
          <p:cNvSpPr txBox="1"/>
          <p:nvPr/>
        </p:nvSpPr>
        <p:spPr>
          <a:xfrm>
            <a:off x="4075264" y="966605"/>
            <a:ext cx="3245588" cy="503845"/>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pPr marL="194824" indent="-194824">
              <a:buFont typeface="Arial"/>
              <a:buChar char="•"/>
            </a:pPr>
            <a:r>
              <a:rPr lang="en-US" sz="955" dirty="0">
                <a:latin typeface="Arial"/>
                <a:cs typeface="Arial"/>
              </a:rPr>
              <a:t>Stool must be </a:t>
            </a:r>
            <a:r>
              <a:rPr lang="en-US" sz="955" b="1" dirty="0">
                <a:latin typeface="Arial"/>
                <a:cs typeface="Arial"/>
              </a:rPr>
              <a:t>loose</a:t>
            </a:r>
            <a:r>
              <a:rPr lang="en-US" sz="955" dirty="0">
                <a:latin typeface="Arial"/>
                <a:cs typeface="Arial"/>
              </a:rPr>
              <a:t> or </a:t>
            </a:r>
            <a:r>
              <a:rPr lang="en-US" sz="955" b="1" dirty="0">
                <a:latin typeface="Arial"/>
                <a:cs typeface="Arial"/>
              </a:rPr>
              <a:t>watery</a:t>
            </a:r>
            <a:r>
              <a:rPr lang="en-US" sz="955" dirty="0">
                <a:latin typeface="Arial"/>
                <a:cs typeface="Arial"/>
              </a:rPr>
              <a:t> to pass the stick test!</a:t>
            </a:r>
          </a:p>
          <a:p>
            <a:pPr marL="194824" indent="-194824">
              <a:buFont typeface="Arial"/>
              <a:buChar char="•"/>
            </a:pPr>
            <a:r>
              <a:rPr lang="en-US" sz="955" dirty="0">
                <a:latin typeface="Arial"/>
                <a:cs typeface="Arial"/>
              </a:rPr>
              <a:t>Stool must be received by </a:t>
            </a:r>
            <a:r>
              <a:rPr lang="en-US" sz="955" b="1" dirty="0">
                <a:latin typeface="Arial"/>
                <a:cs typeface="Arial"/>
              </a:rPr>
              <a:t>11AM</a:t>
            </a:r>
            <a:r>
              <a:rPr lang="en-US" sz="955" dirty="0">
                <a:latin typeface="Arial"/>
                <a:cs typeface="Arial"/>
              </a:rPr>
              <a:t> for same day testing!</a:t>
            </a:r>
          </a:p>
          <a:p>
            <a:pPr marL="194824" indent="-194824">
              <a:buFont typeface="Arial"/>
              <a:buChar char="•"/>
            </a:pPr>
            <a:r>
              <a:rPr lang="en-US" sz="955" b="1" dirty="0">
                <a:latin typeface="Arial"/>
                <a:cs typeface="Arial"/>
              </a:rPr>
              <a:t>STAT </a:t>
            </a:r>
            <a:r>
              <a:rPr lang="en-US" sz="955" dirty="0">
                <a:latin typeface="Arial"/>
                <a:cs typeface="Arial"/>
              </a:rPr>
              <a:t>testing is available </a:t>
            </a:r>
            <a:r>
              <a:rPr lang="en-US" sz="955" b="1" dirty="0">
                <a:latin typeface="Arial"/>
                <a:cs typeface="Arial"/>
              </a:rPr>
              <a:t>24/7</a:t>
            </a:r>
            <a:r>
              <a:rPr lang="en-US" sz="955" dirty="0">
                <a:latin typeface="Arial"/>
                <a:cs typeface="Arial"/>
              </a:rPr>
              <a:t> and takes 40 minutes</a:t>
            </a:r>
            <a:endParaRPr lang="en-US" sz="955" dirty="0">
              <a:cs typeface="Arial"/>
            </a:endParaRPr>
          </a:p>
        </p:txBody>
      </p:sp>
      <p:pic>
        <p:nvPicPr>
          <p:cNvPr id="35" name="Picture 34" descr="A picture containing clipart&#10;&#10;Description generated with high confidence">
            <a:extLst>
              <a:ext uri="{FF2B5EF4-FFF2-40B4-BE49-F238E27FC236}">
                <a16:creationId xmlns:a16="http://schemas.microsoft.com/office/drawing/2014/main" id="{8FA2CE80-85F6-4FD8-9922-E04FE9F3D511}"/>
              </a:ext>
            </a:extLst>
          </p:cNvPr>
          <p:cNvPicPr>
            <a:picLocks noGrp="1" noChangeAspect="1"/>
          </p:cNvPicPr>
          <p:nvPr/>
        </p:nvPicPr>
        <p:blipFill>
          <a:blip r:embed="rId4"/>
          <a:stretch>
            <a:fillRect/>
          </a:stretch>
        </p:blipFill>
        <p:spPr>
          <a:xfrm>
            <a:off x="7398582" y="856629"/>
            <a:ext cx="863693" cy="793580"/>
          </a:xfrm>
          <a:prstGeom prst="rect">
            <a:avLst/>
          </a:prstGeom>
        </p:spPr>
      </p:pic>
      <p:sp>
        <p:nvSpPr>
          <p:cNvPr id="36" name="Rectangle 35">
            <a:extLst>
              <a:ext uri="{FF2B5EF4-FFF2-40B4-BE49-F238E27FC236}">
                <a16:creationId xmlns:a16="http://schemas.microsoft.com/office/drawing/2014/main" id="{5D769B12-8E82-4D06-B150-74BDCE6574EC}"/>
              </a:ext>
            </a:extLst>
          </p:cNvPr>
          <p:cNvSpPr/>
          <p:nvPr/>
        </p:nvSpPr>
        <p:spPr>
          <a:xfrm rot="1860000">
            <a:off x="8069310" y="609956"/>
            <a:ext cx="55030" cy="3941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27"/>
          </a:p>
        </p:txBody>
      </p:sp>
      <p:pic>
        <p:nvPicPr>
          <p:cNvPr id="8" name="Picture 8" descr="A screenshot of a cell phone&#10;&#10;Description generated with very high confidence">
            <a:extLst>
              <a:ext uri="{FF2B5EF4-FFF2-40B4-BE49-F238E27FC236}">
                <a16:creationId xmlns:a16="http://schemas.microsoft.com/office/drawing/2014/main" id="{3A5846BB-A120-483D-9860-32937B3EC408}"/>
              </a:ext>
            </a:extLst>
          </p:cNvPr>
          <p:cNvPicPr>
            <a:picLocks noChangeAspect="1"/>
          </p:cNvPicPr>
          <p:nvPr/>
        </p:nvPicPr>
        <p:blipFill>
          <a:blip r:embed="rId5"/>
          <a:stretch>
            <a:fillRect/>
          </a:stretch>
        </p:blipFill>
        <p:spPr>
          <a:xfrm>
            <a:off x="3922017" y="3842396"/>
            <a:ext cx="4253393" cy="1289290"/>
          </a:xfrm>
          <a:prstGeom prst="rect">
            <a:avLst/>
          </a:prstGeom>
        </p:spPr>
      </p:pic>
      <p:sp>
        <p:nvSpPr>
          <p:cNvPr id="39" name="Title 1">
            <a:extLst>
              <a:ext uri="{FF2B5EF4-FFF2-40B4-BE49-F238E27FC236}">
                <a16:creationId xmlns:a16="http://schemas.microsoft.com/office/drawing/2014/main" id="{8306FB9F-E821-472C-BCAD-2235DBE79CB6}"/>
              </a:ext>
            </a:extLst>
          </p:cNvPr>
          <p:cNvSpPr>
            <a:spLocks noGrp="1"/>
          </p:cNvSpPr>
          <p:nvPr/>
        </p:nvSpPr>
        <p:spPr>
          <a:xfrm>
            <a:off x="4094238" y="3428924"/>
            <a:ext cx="4300722" cy="565932"/>
          </a:xfrm>
          <a:prstGeom prst="rect">
            <a:avLst/>
          </a:prstGeom>
        </p:spPr>
        <p:txBody>
          <a:bodyPr vert="horz" lIns="62345" tIns="31173" rIns="62345" bIns="31173"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27" b="1" dirty="0"/>
              <a:t>2017 Updated IDSA Guidelines for C diff Treatment</a:t>
            </a:r>
            <a:endParaRPr lang="en-US" sz="1227" b="1" dirty="0">
              <a:cs typeface="Calibri Light"/>
            </a:endParaRPr>
          </a:p>
        </p:txBody>
      </p:sp>
      <p:sp>
        <p:nvSpPr>
          <p:cNvPr id="40" name="TextBox 39">
            <a:extLst>
              <a:ext uri="{FF2B5EF4-FFF2-40B4-BE49-F238E27FC236}">
                <a16:creationId xmlns:a16="http://schemas.microsoft.com/office/drawing/2014/main" id="{D0CB32A1-0C41-47B9-9A24-4349EC547675}"/>
              </a:ext>
            </a:extLst>
          </p:cNvPr>
          <p:cNvSpPr txBox="1"/>
          <p:nvPr/>
        </p:nvSpPr>
        <p:spPr>
          <a:xfrm>
            <a:off x="4093001" y="5382515"/>
            <a:ext cx="1603616" cy="1091698"/>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r>
              <a:rPr lang="en-US" sz="955" b="1" dirty="0">
                <a:latin typeface="Arial"/>
                <a:cs typeface="Arial"/>
              </a:rPr>
              <a:t>When it's fulminant you need the consultants!</a:t>
            </a:r>
          </a:p>
          <a:p>
            <a:endParaRPr lang="en-US" sz="955" dirty="0">
              <a:latin typeface="Arial"/>
              <a:cs typeface="Arial"/>
            </a:endParaRPr>
          </a:p>
          <a:p>
            <a:r>
              <a:rPr lang="en-US" sz="955" dirty="0">
                <a:latin typeface="Arial"/>
                <a:cs typeface="Arial"/>
              </a:rPr>
              <a:t>1. Infectious Disease</a:t>
            </a:r>
          </a:p>
          <a:p>
            <a:r>
              <a:rPr lang="en-US" sz="955" dirty="0">
                <a:latin typeface="Arial"/>
                <a:cs typeface="Arial"/>
              </a:rPr>
              <a:t>2. Surgery</a:t>
            </a:r>
          </a:p>
          <a:p>
            <a:r>
              <a:rPr lang="en-US" sz="955" dirty="0">
                <a:latin typeface="Arial"/>
                <a:cs typeface="Arial"/>
              </a:rPr>
              <a:t>3. Gastroenterology</a:t>
            </a:r>
          </a:p>
          <a:p>
            <a:endParaRPr lang="en-US" sz="955" dirty="0">
              <a:latin typeface="Arial"/>
              <a:cs typeface="Arial"/>
            </a:endParaRPr>
          </a:p>
        </p:txBody>
      </p:sp>
      <p:sp>
        <p:nvSpPr>
          <p:cNvPr id="41" name="Rectangle 40">
            <a:extLst>
              <a:ext uri="{FF2B5EF4-FFF2-40B4-BE49-F238E27FC236}">
                <a16:creationId xmlns:a16="http://schemas.microsoft.com/office/drawing/2014/main" id="{54A55571-2367-416A-8DDF-3C9162A747D2}"/>
              </a:ext>
            </a:extLst>
          </p:cNvPr>
          <p:cNvSpPr/>
          <p:nvPr/>
        </p:nvSpPr>
        <p:spPr>
          <a:xfrm>
            <a:off x="3990708" y="5289274"/>
            <a:ext cx="1636014" cy="99580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rgbClr val="FF0000"/>
              </a:solidFill>
              <a:highlight>
                <a:srgbClr val="FF0000"/>
              </a:highlight>
              <a:cs typeface="Arial"/>
            </a:endParaRPr>
          </a:p>
        </p:txBody>
      </p:sp>
      <p:sp>
        <p:nvSpPr>
          <p:cNvPr id="42" name="Rectangle 41">
            <a:extLst>
              <a:ext uri="{FF2B5EF4-FFF2-40B4-BE49-F238E27FC236}">
                <a16:creationId xmlns:a16="http://schemas.microsoft.com/office/drawing/2014/main" id="{B66CF67B-FFFB-4249-8A0D-7D5F9303C8BD}"/>
              </a:ext>
            </a:extLst>
          </p:cNvPr>
          <p:cNvSpPr/>
          <p:nvPr/>
        </p:nvSpPr>
        <p:spPr>
          <a:xfrm>
            <a:off x="5626723" y="5289275"/>
            <a:ext cx="2382905" cy="995803"/>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solidFill>
                <a:srgbClr val="FF0000"/>
              </a:solidFill>
              <a:highlight>
                <a:srgbClr val="FF0000"/>
              </a:highlight>
              <a:cs typeface="Arial"/>
            </a:endParaRPr>
          </a:p>
        </p:txBody>
      </p:sp>
      <p:sp>
        <p:nvSpPr>
          <p:cNvPr id="43" name="TextBox 42">
            <a:extLst>
              <a:ext uri="{FF2B5EF4-FFF2-40B4-BE49-F238E27FC236}">
                <a16:creationId xmlns:a16="http://schemas.microsoft.com/office/drawing/2014/main" id="{45C931F2-F3ED-4B27-8B85-154A9301CB10}"/>
              </a:ext>
            </a:extLst>
          </p:cNvPr>
          <p:cNvSpPr txBox="1"/>
          <p:nvPr/>
        </p:nvSpPr>
        <p:spPr>
          <a:xfrm>
            <a:off x="5740860" y="5275821"/>
            <a:ext cx="2101541" cy="1050854"/>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r>
              <a:rPr lang="en-US" sz="955" b="1" dirty="0">
                <a:latin typeface="Arial"/>
                <a:cs typeface="Arial"/>
              </a:rPr>
              <a:t>Transplanted stool is pretty cool!</a:t>
            </a:r>
            <a:endParaRPr lang="en-US" sz="955" b="1" dirty="0">
              <a:cs typeface="Arial"/>
            </a:endParaRPr>
          </a:p>
          <a:p>
            <a:pPr marL="194824" indent="-194824">
              <a:lnSpc>
                <a:spcPct val="90000"/>
              </a:lnSpc>
              <a:spcBef>
                <a:spcPts val="682"/>
              </a:spcBef>
              <a:buFont typeface="Arial"/>
              <a:buChar char="•"/>
            </a:pPr>
            <a:r>
              <a:rPr lang="en-US" sz="955" dirty="0">
                <a:latin typeface="Arial"/>
                <a:cs typeface="Arial"/>
              </a:rPr>
              <a:t>Fecal Microbiota Transplant (FMT) may be most effective Rx for relapsing </a:t>
            </a:r>
            <a:r>
              <a:rPr lang="en-US" sz="955" i="1" dirty="0">
                <a:latin typeface="Arial"/>
                <a:cs typeface="Arial"/>
              </a:rPr>
              <a:t>C. difficile </a:t>
            </a:r>
            <a:endParaRPr lang="en-US" sz="1227" dirty="0">
              <a:cs typeface="Arial" panose="020B0604020202020204" pitchFamily="34" charset="0"/>
            </a:endParaRPr>
          </a:p>
          <a:p>
            <a:pPr marL="194824" indent="-194824">
              <a:lnSpc>
                <a:spcPct val="90000"/>
              </a:lnSpc>
              <a:spcBef>
                <a:spcPts val="682"/>
              </a:spcBef>
              <a:buFont typeface="Arial"/>
              <a:buChar char="•"/>
            </a:pPr>
            <a:r>
              <a:rPr lang="en-US" sz="955" dirty="0">
                <a:latin typeface="Arial"/>
                <a:cs typeface="Arial"/>
              </a:rPr>
              <a:t>80-90% cure rates in patients with multiple relapses</a:t>
            </a:r>
            <a:endParaRPr lang="en-US" sz="1227" dirty="0">
              <a:cs typeface="Arial" panose="020B0604020202020204" pitchFamily="34" charset="0"/>
            </a:endParaRPr>
          </a:p>
        </p:txBody>
      </p:sp>
      <p:sp>
        <p:nvSpPr>
          <p:cNvPr id="44" name="TextBox 1">
            <a:extLst>
              <a:ext uri="{FF2B5EF4-FFF2-40B4-BE49-F238E27FC236}">
                <a16:creationId xmlns:a16="http://schemas.microsoft.com/office/drawing/2014/main" id="{425DA8E7-E010-4CA6-A857-32DB6C2416DF}"/>
              </a:ext>
            </a:extLst>
          </p:cNvPr>
          <p:cNvSpPr txBox="1"/>
          <p:nvPr/>
        </p:nvSpPr>
        <p:spPr>
          <a:xfrm>
            <a:off x="4514942" y="1624236"/>
            <a:ext cx="3140694" cy="251789"/>
          </a:xfrm>
          <a:prstGeom prst="rect">
            <a:avLst/>
          </a:prstGeom>
          <a:noFill/>
        </p:spPr>
        <p:txBody>
          <a:bodyPr rot="0" spcFirstLastPara="0" vert="horz" wrap="square" lIns="62345" tIns="31173" rIns="62345" bIns="31173"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27" dirty="0"/>
              <a:t>BWH </a:t>
            </a:r>
            <a:r>
              <a:rPr lang="en-US" sz="1227" b="1" dirty="0"/>
              <a:t>tiered-testing</a:t>
            </a:r>
            <a:r>
              <a:rPr lang="en-US" sz="1227" dirty="0"/>
              <a:t> process</a:t>
            </a:r>
            <a:endParaRPr lang="en-US" sz="1227" dirty="0">
              <a:cs typeface="Calibri"/>
            </a:endParaRPr>
          </a:p>
        </p:txBody>
      </p:sp>
      <p:pic>
        <p:nvPicPr>
          <p:cNvPr id="10" name="Picture 10" descr="A screenshot of a cell phone&#10;&#10;Description generated with very high confidence">
            <a:extLst>
              <a:ext uri="{FF2B5EF4-FFF2-40B4-BE49-F238E27FC236}">
                <a16:creationId xmlns:a16="http://schemas.microsoft.com/office/drawing/2014/main" id="{B3627379-5959-4AB6-B45C-98052FF1D09B}"/>
              </a:ext>
            </a:extLst>
          </p:cNvPr>
          <p:cNvPicPr>
            <a:picLocks noChangeAspect="1"/>
          </p:cNvPicPr>
          <p:nvPr/>
        </p:nvPicPr>
        <p:blipFill>
          <a:blip r:embed="rId6"/>
          <a:stretch>
            <a:fillRect/>
          </a:stretch>
        </p:blipFill>
        <p:spPr>
          <a:xfrm>
            <a:off x="4894160" y="1903754"/>
            <a:ext cx="3358311" cy="726953"/>
          </a:xfrm>
          <a:prstGeom prst="rect">
            <a:avLst/>
          </a:prstGeom>
        </p:spPr>
      </p:pic>
      <p:sp>
        <p:nvSpPr>
          <p:cNvPr id="12" name="TextBox 11">
            <a:extLst>
              <a:ext uri="{FF2B5EF4-FFF2-40B4-BE49-F238E27FC236}">
                <a16:creationId xmlns:a16="http://schemas.microsoft.com/office/drawing/2014/main" id="{A38E6376-BCE5-46EA-8007-2A9C5917C384}"/>
              </a:ext>
            </a:extLst>
          </p:cNvPr>
          <p:cNvSpPr txBox="1"/>
          <p:nvPr/>
        </p:nvSpPr>
        <p:spPr>
          <a:xfrm>
            <a:off x="3815231" y="2075802"/>
            <a:ext cx="1230171" cy="440559"/>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pPr algn="ctr"/>
            <a:r>
              <a:rPr lang="en-US" sz="818" b="1" dirty="0">
                <a:solidFill>
                  <a:srgbClr val="FF0000"/>
                </a:solidFill>
                <a:latin typeface="Arial"/>
                <a:cs typeface="Arial"/>
              </a:rPr>
              <a:t>1. Glutamate Dehydrogenase </a:t>
            </a:r>
            <a:endParaRPr lang="en-US" sz="1227">
              <a:solidFill>
                <a:srgbClr val="FF0000"/>
              </a:solidFill>
              <a:cs typeface="Arial" panose="020B0604020202020204" pitchFamily="34" charset="0"/>
            </a:endParaRPr>
          </a:p>
          <a:p>
            <a:pPr algn="ctr"/>
            <a:r>
              <a:rPr lang="en-US" sz="818" b="1" dirty="0">
                <a:solidFill>
                  <a:srgbClr val="FF0000"/>
                </a:solidFill>
                <a:latin typeface="Arial"/>
                <a:cs typeface="Arial"/>
              </a:rPr>
              <a:t>Test</a:t>
            </a:r>
            <a:endParaRPr lang="en-US" sz="1227" dirty="0">
              <a:solidFill>
                <a:srgbClr val="FF0000"/>
              </a:solidFill>
              <a:cs typeface="Arial" panose="020B0604020202020204" pitchFamily="34" charset="0"/>
            </a:endParaRPr>
          </a:p>
        </p:txBody>
      </p:sp>
      <p:sp>
        <p:nvSpPr>
          <p:cNvPr id="56" name="TextBox 55">
            <a:extLst>
              <a:ext uri="{FF2B5EF4-FFF2-40B4-BE49-F238E27FC236}">
                <a16:creationId xmlns:a16="http://schemas.microsoft.com/office/drawing/2014/main" id="{63DFDEFB-6A46-47F9-A386-BC3B748E8E42}"/>
              </a:ext>
            </a:extLst>
          </p:cNvPr>
          <p:cNvSpPr txBox="1"/>
          <p:nvPr/>
        </p:nvSpPr>
        <p:spPr>
          <a:xfrm>
            <a:off x="3832990" y="2793018"/>
            <a:ext cx="1259808" cy="440559"/>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pPr algn="ctr"/>
            <a:r>
              <a:rPr lang="en-US" sz="818" b="1" dirty="0">
                <a:solidFill>
                  <a:srgbClr val="FF0000"/>
                </a:solidFill>
                <a:latin typeface="Arial"/>
                <a:cs typeface="Arial"/>
              </a:rPr>
              <a:t>2. PCR or Nucleic Acid Amplification Testing (NAAT)</a:t>
            </a:r>
          </a:p>
        </p:txBody>
      </p:sp>
      <p:sp>
        <p:nvSpPr>
          <p:cNvPr id="13" name="TextBox 12">
            <a:extLst>
              <a:ext uri="{FF2B5EF4-FFF2-40B4-BE49-F238E27FC236}">
                <a16:creationId xmlns:a16="http://schemas.microsoft.com/office/drawing/2014/main" id="{6716DBE5-1517-4A71-8C24-93533D621D08}"/>
              </a:ext>
            </a:extLst>
          </p:cNvPr>
          <p:cNvSpPr txBox="1"/>
          <p:nvPr/>
        </p:nvSpPr>
        <p:spPr>
          <a:xfrm>
            <a:off x="5089688" y="2739670"/>
            <a:ext cx="3239659" cy="797771"/>
          </a:xfrm>
          <a:prstGeom prst="rect">
            <a:avLst/>
          </a:prstGeom>
          <a:noFill/>
        </p:spPr>
        <p:txBody>
          <a:bodyPr rot="0" spcFirstLastPara="0" vertOverflow="overflow" horzOverflow="overflow" vert="horz" wrap="square" lIns="62345" tIns="31173" rIns="62345" bIns="31173" numCol="1" spcCol="0" rtlCol="0" fromWordArt="0" anchor="t" anchorCtr="0" forceAA="0" compatLnSpc="1">
            <a:prstTxWarp prst="textNoShape">
              <a:avLst/>
            </a:prstTxWarp>
            <a:spAutoFit/>
          </a:bodyPr>
          <a:lstStyle/>
          <a:p>
            <a:r>
              <a:rPr lang="en-US" sz="955" dirty="0">
                <a:latin typeface="Arial"/>
                <a:cs typeface="Arial"/>
              </a:rPr>
              <a:t>If </a:t>
            </a:r>
            <a:r>
              <a:rPr lang="en-US" sz="955" b="1" dirty="0">
                <a:latin typeface="Arial"/>
                <a:cs typeface="Arial"/>
              </a:rPr>
              <a:t>Antigen </a:t>
            </a:r>
            <a:r>
              <a:rPr lang="en-US" sz="955" b="1" dirty="0">
                <a:solidFill>
                  <a:srgbClr val="C00000"/>
                </a:solidFill>
                <a:latin typeface="Arial"/>
                <a:cs typeface="Arial"/>
              </a:rPr>
              <a:t>+</a:t>
            </a:r>
            <a:r>
              <a:rPr lang="en-US" sz="955" b="1" dirty="0">
                <a:latin typeface="Arial"/>
                <a:cs typeface="Arial"/>
              </a:rPr>
              <a:t>, but Toxin</a:t>
            </a:r>
            <a:r>
              <a:rPr lang="en-US" sz="955" b="1" dirty="0">
                <a:solidFill>
                  <a:srgbClr val="0070C0"/>
                </a:solidFill>
                <a:latin typeface="Arial"/>
                <a:cs typeface="Arial"/>
              </a:rPr>
              <a:t> –</a:t>
            </a:r>
            <a:r>
              <a:rPr lang="en-US" sz="955" dirty="0">
                <a:latin typeface="Arial"/>
                <a:cs typeface="Arial"/>
              </a:rPr>
              <a:t>  additional PCR can be ordered through Infectious Disease if high clinical </a:t>
            </a:r>
            <a:r>
              <a:rPr lang="en-US" sz="955" dirty="0" err="1">
                <a:latin typeface="Arial"/>
                <a:cs typeface="Arial"/>
              </a:rPr>
              <a:t>suscpicion</a:t>
            </a:r>
          </a:p>
          <a:p>
            <a:endParaRPr lang="en-US" sz="955" dirty="0">
              <a:latin typeface="Arial"/>
              <a:cs typeface="Arial"/>
            </a:endParaRPr>
          </a:p>
          <a:p>
            <a:r>
              <a:rPr lang="en-US" sz="955" dirty="0">
                <a:latin typeface="Arial"/>
                <a:cs typeface="Arial"/>
              </a:rPr>
              <a:t>If  </a:t>
            </a:r>
            <a:r>
              <a:rPr lang="en-US" sz="955" b="1" dirty="0">
                <a:latin typeface="Arial"/>
                <a:cs typeface="Arial"/>
              </a:rPr>
              <a:t>Toxin </a:t>
            </a:r>
            <a:r>
              <a:rPr lang="en-US" sz="955" b="1" dirty="0">
                <a:solidFill>
                  <a:srgbClr val="C00000"/>
                </a:solidFill>
                <a:latin typeface="Arial"/>
                <a:cs typeface="Arial"/>
              </a:rPr>
              <a:t>+</a:t>
            </a:r>
            <a:r>
              <a:rPr lang="en-US" sz="955" b="1" dirty="0">
                <a:latin typeface="Arial"/>
                <a:cs typeface="Arial"/>
              </a:rPr>
              <a:t> and Antigen</a:t>
            </a:r>
            <a:r>
              <a:rPr lang="en-US" sz="955" b="1" dirty="0">
                <a:solidFill>
                  <a:srgbClr val="0070C0"/>
                </a:solidFill>
                <a:latin typeface="Arial"/>
                <a:cs typeface="Arial"/>
              </a:rPr>
              <a:t> –</a:t>
            </a:r>
            <a:r>
              <a:rPr lang="en-US" sz="955" dirty="0">
                <a:latin typeface="Arial"/>
                <a:cs typeface="Arial"/>
              </a:rPr>
              <a:t> is  "Indeterminate" and PCR will automatically be run on the sample.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12342-C801-4968-8FF1-24869B46ACAC}"/>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Stick Test</a:t>
            </a:r>
          </a:p>
        </p:txBody>
      </p:sp>
      <p:pic>
        <p:nvPicPr>
          <p:cNvPr id="4" name="Picture 4" descr="A picture containing clipart&#10;&#10;Description generated with high confidence">
            <a:extLst>
              <a:ext uri="{FF2B5EF4-FFF2-40B4-BE49-F238E27FC236}">
                <a16:creationId xmlns:a16="http://schemas.microsoft.com/office/drawing/2014/main" id="{998E1EDE-A734-4545-927A-8468F600FE1D}"/>
              </a:ext>
            </a:extLst>
          </p:cNvPr>
          <p:cNvPicPr>
            <a:picLocks noGrp="1" noChangeAspect="1"/>
          </p:cNvPicPr>
          <p:nvPr>
            <p:ph idx="1"/>
          </p:nvPr>
        </p:nvPicPr>
        <p:blipFill>
          <a:blip r:embed="rId4"/>
          <a:stretch>
            <a:fillRect/>
          </a:stretch>
        </p:blipFill>
        <p:spPr>
          <a:xfrm>
            <a:off x="7378955" y="3325445"/>
            <a:ext cx="2935988" cy="2693976"/>
          </a:xfrm>
          <a:prstGeom prst="rect">
            <a:avLst/>
          </a:prstGeom>
        </p:spPr>
      </p:pic>
      <p:sp>
        <p:nvSpPr>
          <p:cNvPr id="3" name="Rectangle 2">
            <a:extLst>
              <a:ext uri="{FF2B5EF4-FFF2-40B4-BE49-F238E27FC236}">
                <a16:creationId xmlns:a16="http://schemas.microsoft.com/office/drawing/2014/main" id="{153B0F36-0E87-496C-BF30-10AC7CC0679A}"/>
              </a:ext>
            </a:extLst>
          </p:cNvPr>
          <p:cNvSpPr/>
          <p:nvPr/>
        </p:nvSpPr>
        <p:spPr>
          <a:xfrm rot="1860000">
            <a:off x="9729972" y="2879918"/>
            <a:ext cx="193730" cy="1343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9C2743-79F2-4E2F-8AEC-B41ED8FE219D}"/>
              </a:ext>
            </a:extLst>
          </p:cNvPr>
          <p:cNvSpPr txBox="1"/>
          <p:nvPr/>
        </p:nvSpPr>
        <p:spPr>
          <a:xfrm>
            <a:off x="360993" y="2644555"/>
            <a:ext cx="4151177" cy="2062103"/>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MT (ASCP)</a:t>
            </a:r>
            <a:endParaRPr lang="en-US">
              <a:cs typeface="Calibri"/>
            </a:endParaRPr>
          </a:p>
          <a:p>
            <a:r>
              <a:rPr lang="en-US" sz="3200" dirty="0">
                <a:latin typeface="Browallia New"/>
                <a:cs typeface="Browallia New"/>
              </a:rPr>
              <a:t>BWH Microbiology Lab</a:t>
            </a:r>
            <a:endParaRPr lang="en-US" dirty="0"/>
          </a:p>
        </p:txBody>
      </p:sp>
    </p:spTree>
    <p:extLst>
      <p:ext uri="{BB962C8B-B14F-4D97-AF65-F5344CB8AC3E}">
        <p14:creationId xmlns:p14="http://schemas.microsoft.com/office/powerpoint/2010/main" val="427112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12342-C801-4968-8FF1-24869B46ACAC}"/>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Stick Test</a:t>
            </a:r>
          </a:p>
        </p:txBody>
      </p:sp>
      <p:pic>
        <p:nvPicPr>
          <p:cNvPr id="4" name="Picture 4" descr="A picture containing clipart&#10;&#10;Description generated with high confidence">
            <a:extLst>
              <a:ext uri="{FF2B5EF4-FFF2-40B4-BE49-F238E27FC236}">
                <a16:creationId xmlns:a16="http://schemas.microsoft.com/office/drawing/2014/main" id="{998E1EDE-A734-4545-927A-8468F600FE1D}"/>
              </a:ext>
            </a:extLst>
          </p:cNvPr>
          <p:cNvPicPr>
            <a:picLocks noGrp="1" noChangeAspect="1"/>
          </p:cNvPicPr>
          <p:nvPr>
            <p:ph idx="1"/>
          </p:nvPr>
        </p:nvPicPr>
        <p:blipFill>
          <a:blip r:embed="rId4"/>
          <a:stretch>
            <a:fillRect/>
          </a:stretch>
        </p:blipFill>
        <p:spPr>
          <a:xfrm>
            <a:off x="7378955" y="3325445"/>
            <a:ext cx="2935988" cy="2693976"/>
          </a:xfrm>
          <a:prstGeom prst="rect">
            <a:avLst/>
          </a:prstGeom>
        </p:spPr>
      </p:pic>
      <p:sp>
        <p:nvSpPr>
          <p:cNvPr id="3" name="Rectangle 2">
            <a:extLst>
              <a:ext uri="{FF2B5EF4-FFF2-40B4-BE49-F238E27FC236}">
                <a16:creationId xmlns:a16="http://schemas.microsoft.com/office/drawing/2014/main" id="{153B0F36-0E87-496C-BF30-10AC7CC0679A}"/>
              </a:ext>
            </a:extLst>
          </p:cNvPr>
          <p:cNvSpPr/>
          <p:nvPr/>
        </p:nvSpPr>
        <p:spPr>
          <a:xfrm rot="1860000">
            <a:off x="9729972" y="2879918"/>
            <a:ext cx="193730" cy="1343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604CCD-18A6-45E2-8C22-490319DCC873}"/>
              </a:ext>
            </a:extLst>
          </p:cNvPr>
          <p:cNvSpPr txBox="1"/>
          <p:nvPr/>
        </p:nvSpPr>
        <p:spPr>
          <a:xfrm>
            <a:off x="4691876" y="2701204"/>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it ain't loose</a:t>
            </a:r>
            <a:r>
              <a:rPr lang="en-US" sz="3200">
                <a:latin typeface="Browallia New"/>
                <a:cs typeface="Browallia New"/>
              </a:rPr>
              <a:t>, it's no use."</a:t>
            </a:r>
          </a:p>
        </p:txBody>
      </p:sp>
      <p:sp>
        <p:nvSpPr>
          <p:cNvPr id="5" name="TextBox 4">
            <a:extLst>
              <a:ext uri="{FF2B5EF4-FFF2-40B4-BE49-F238E27FC236}">
                <a16:creationId xmlns:a16="http://schemas.microsoft.com/office/drawing/2014/main" id="{E49C2743-79F2-4E2F-8AEC-B41ED8FE219D}"/>
              </a:ext>
            </a:extLst>
          </p:cNvPr>
          <p:cNvSpPr txBox="1"/>
          <p:nvPr/>
        </p:nvSpPr>
        <p:spPr>
          <a:xfrm>
            <a:off x="360993" y="2644555"/>
            <a:ext cx="3401877" cy="156966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a:t>
            </a:r>
            <a:endParaRPr lang="en-US">
              <a:cs typeface="Calibri"/>
            </a:endParaRPr>
          </a:p>
          <a:p>
            <a:r>
              <a:rPr lang="en-US" sz="3200">
                <a:latin typeface="Browallia New"/>
                <a:cs typeface="Browallia New"/>
              </a:rPr>
              <a:t>BWH Microbiology Lab</a:t>
            </a:r>
            <a:endParaRPr lang="en-US"/>
          </a:p>
        </p:txBody>
      </p:sp>
      <p:sp>
        <p:nvSpPr>
          <p:cNvPr id="6" name="TextBox 5">
            <a:extLst>
              <a:ext uri="{FF2B5EF4-FFF2-40B4-BE49-F238E27FC236}">
                <a16:creationId xmlns:a16="http://schemas.microsoft.com/office/drawing/2014/main" id="{7A954C4C-D731-4556-A310-9007DD4D1F2F}"/>
              </a:ext>
            </a:extLst>
          </p:cNvPr>
          <p:cNvSpPr txBox="1"/>
          <p:nvPr/>
        </p:nvSpPr>
        <p:spPr>
          <a:xfrm>
            <a:off x="360993" y="2644555"/>
            <a:ext cx="4151177" cy="2062103"/>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MT (ASCP)</a:t>
            </a:r>
            <a:endParaRPr lang="en-US">
              <a:cs typeface="Calibri"/>
            </a:endParaRPr>
          </a:p>
          <a:p>
            <a:r>
              <a:rPr lang="en-US" sz="3200" dirty="0">
                <a:latin typeface="Browallia New"/>
                <a:cs typeface="Browallia New"/>
              </a:rPr>
              <a:t>BWH Microbiology Lab</a:t>
            </a:r>
            <a:endParaRPr lang="en-US" dirty="0"/>
          </a:p>
        </p:txBody>
      </p:sp>
    </p:spTree>
    <p:extLst>
      <p:ext uri="{BB962C8B-B14F-4D97-AF65-F5344CB8AC3E}">
        <p14:creationId xmlns:p14="http://schemas.microsoft.com/office/powerpoint/2010/main" val="91918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12342-C801-4968-8FF1-24869B46ACAC}"/>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Stick Test</a:t>
            </a:r>
          </a:p>
        </p:txBody>
      </p:sp>
      <p:pic>
        <p:nvPicPr>
          <p:cNvPr id="4" name="Picture 4" descr="A picture containing clipart&#10;&#10;Description generated with high confidence">
            <a:extLst>
              <a:ext uri="{FF2B5EF4-FFF2-40B4-BE49-F238E27FC236}">
                <a16:creationId xmlns:a16="http://schemas.microsoft.com/office/drawing/2014/main" id="{998E1EDE-A734-4545-927A-8468F600FE1D}"/>
              </a:ext>
            </a:extLst>
          </p:cNvPr>
          <p:cNvPicPr>
            <a:picLocks noGrp="1" noChangeAspect="1"/>
          </p:cNvPicPr>
          <p:nvPr>
            <p:ph idx="1"/>
          </p:nvPr>
        </p:nvPicPr>
        <p:blipFill>
          <a:blip r:embed="rId4"/>
          <a:stretch>
            <a:fillRect/>
          </a:stretch>
        </p:blipFill>
        <p:spPr>
          <a:xfrm>
            <a:off x="7378955" y="3325445"/>
            <a:ext cx="2935988" cy="2693976"/>
          </a:xfrm>
          <a:prstGeom prst="rect">
            <a:avLst/>
          </a:prstGeom>
        </p:spPr>
      </p:pic>
      <p:sp>
        <p:nvSpPr>
          <p:cNvPr id="3" name="Rectangle 2">
            <a:extLst>
              <a:ext uri="{FF2B5EF4-FFF2-40B4-BE49-F238E27FC236}">
                <a16:creationId xmlns:a16="http://schemas.microsoft.com/office/drawing/2014/main" id="{153B0F36-0E87-496C-BF30-10AC7CC0679A}"/>
              </a:ext>
            </a:extLst>
          </p:cNvPr>
          <p:cNvSpPr/>
          <p:nvPr/>
        </p:nvSpPr>
        <p:spPr>
          <a:xfrm rot="1860000">
            <a:off x="9729972" y="2879918"/>
            <a:ext cx="193730" cy="1343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604CCD-18A6-45E2-8C22-490319DCC873}"/>
              </a:ext>
            </a:extLst>
          </p:cNvPr>
          <p:cNvSpPr txBox="1"/>
          <p:nvPr/>
        </p:nvSpPr>
        <p:spPr>
          <a:xfrm>
            <a:off x="4691876" y="2701204"/>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it ain't loose</a:t>
            </a:r>
            <a:r>
              <a:rPr lang="en-US" sz="3200">
                <a:latin typeface="Browallia New"/>
                <a:cs typeface="Browallia New"/>
              </a:rPr>
              <a:t>, it's no use."</a:t>
            </a:r>
          </a:p>
        </p:txBody>
      </p:sp>
      <p:sp>
        <p:nvSpPr>
          <p:cNvPr id="5" name="TextBox 4">
            <a:extLst>
              <a:ext uri="{FF2B5EF4-FFF2-40B4-BE49-F238E27FC236}">
                <a16:creationId xmlns:a16="http://schemas.microsoft.com/office/drawing/2014/main" id="{E49C2743-79F2-4E2F-8AEC-B41ED8FE219D}"/>
              </a:ext>
            </a:extLst>
          </p:cNvPr>
          <p:cNvSpPr txBox="1"/>
          <p:nvPr/>
        </p:nvSpPr>
        <p:spPr>
          <a:xfrm>
            <a:off x="360993" y="2644555"/>
            <a:ext cx="3401877" cy="156966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a:t>
            </a:r>
            <a:endParaRPr lang="en-US">
              <a:cs typeface="Calibri"/>
            </a:endParaRPr>
          </a:p>
          <a:p>
            <a:r>
              <a:rPr lang="en-US" sz="3200">
                <a:latin typeface="Browallia New"/>
                <a:cs typeface="Browallia New"/>
              </a:rPr>
              <a:t>BWH Microbiology Lab</a:t>
            </a:r>
            <a:endParaRPr lang="en-US"/>
          </a:p>
        </p:txBody>
      </p:sp>
      <p:sp>
        <p:nvSpPr>
          <p:cNvPr id="6" name="TextBox 5">
            <a:extLst>
              <a:ext uri="{FF2B5EF4-FFF2-40B4-BE49-F238E27FC236}">
                <a16:creationId xmlns:a16="http://schemas.microsoft.com/office/drawing/2014/main" id="{7A954C4C-D731-4556-A310-9007DD4D1F2F}"/>
              </a:ext>
            </a:extLst>
          </p:cNvPr>
          <p:cNvSpPr txBox="1"/>
          <p:nvPr/>
        </p:nvSpPr>
        <p:spPr>
          <a:xfrm>
            <a:off x="360993" y="2644555"/>
            <a:ext cx="4151177" cy="2062103"/>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MT (ASCP)</a:t>
            </a:r>
            <a:endParaRPr lang="en-US">
              <a:cs typeface="Calibri"/>
            </a:endParaRPr>
          </a:p>
          <a:p>
            <a:r>
              <a:rPr lang="en-US" sz="3200" dirty="0">
                <a:latin typeface="Browallia New"/>
                <a:cs typeface="Browallia New"/>
              </a:rPr>
              <a:t>BWH Microbiology Lab</a:t>
            </a:r>
            <a:endParaRPr lang="en-US" dirty="0"/>
          </a:p>
        </p:txBody>
      </p:sp>
      <p:sp>
        <p:nvSpPr>
          <p:cNvPr id="7" name="TextBox 6">
            <a:extLst>
              <a:ext uri="{FF2B5EF4-FFF2-40B4-BE49-F238E27FC236}">
                <a16:creationId xmlns:a16="http://schemas.microsoft.com/office/drawing/2014/main" id="{9EB7EE33-94FB-4414-986E-F828292723E6}"/>
              </a:ext>
            </a:extLst>
          </p:cNvPr>
          <p:cNvSpPr txBox="1"/>
          <p:nvPr/>
        </p:nvSpPr>
        <p:spPr>
          <a:xfrm>
            <a:off x="4686515" y="4025972"/>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the stick stands</a:t>
            </a:r>
            <a:r>
              <a:rPr lang="en-US" sz="3200">
                <a:latin typeface="Browallia New"/>
                <a:cs typeface="Browallia New"/>
              </a:rPr>
              <a:t>, the test is banned."</a:t>
            </a:r>
            <a:endParaRPr lang="en-US"/>
          </a:p>
        </p:txBody>
      </p:sp>
    </p:spTree>
    <p:extLst>
      <p:ext uri="{BB962C8B-B14F-4D97-AF65-F5344CB8AC3E}">
        <p14:creationId xmlns:p14="http://schemas.microsoft.com/office/powerpoint/2010/main" val="115016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F12342-C801-4968-8FF1-24869B46ACAC}"/>
              </a:ext>
            </a:extLst>
          </p:cNvPr>
          <p:cNvSpPr>
            <a:spLocks noGrp="1"/>
          </p:cNvSpPr>
          <p:nvPr>
            <p:ph type="title"/>
          </p:nvPr>
        </p:nvSpPr>
        <p:spPr>
          <a:xfrm>
            <a:off x="1179226" y="826680"/>
            <a:ext cx="9833548" cy="1325563"/>
          </a:xfrm>
        </p:spPr>
        <p:txBody>
          <a:bodyPr>
            <a:normAutofit/>
          </a:bodyPr>
          <a:lstStyle/>
          <a:p>
            <a:pPr algn="ctr"/>
            <a:r>
              <a:rPr lang="en-US" sz="5400" b="1">
                <a:solidFill>
                  <a:srgbClr val="FFFFFF"/>
                </a:solidFill>
                <a:cs typeface="Calibri Light"/>
              </a:rPr>
              <a:t>The Stick Test</a:t>
            </a:r>
          </a:p>
        </p:txBody>
      </p:sp>
      <p:pic>
        <p:nvPicPr>
          <p:cNvPr id="4" name="Picture 4" descr="A picture containing clipart&#10;&#10;Description generated with high confidence">
            <a:extLst>
              <a:ext uri="{FF2B5EF4-FFF2-40B4-BE49-F238E27FC236}">
                <a16:creationId xmlns:a16="http://schemas.microsoft.com/office/drawing/2014/main" id="{998E1EDE-A734-4545-927A-8468F600FE1D}"/>
              </a:ext>
            </a:extLst>
          </p:cNvPr>
          <p:cNvPicPr>
            <a:picLocks noGrp="1" noChangeAspect="1"/>
          </p:cNvPicPr>
          <p:nvPr>
            <p:ph idx="1"/>
          </p:nvPr>
        </p:nvPicPr>
        <p:blipFill>
          <a:blip r:embed="rId4"/>
          <a:stretch>
            <a:fillRect/>
          </a:stretch>
        </p:blipFill>
        <p:spPr>
          <a:xfrm>
            <a:off x="7378955" y="3325445"/>
            <a:ext cx="2935988" cy="2693976"/>
          </a:xfrm>
          <a:prstGeom prst="rect">
            <a:avLst/>
          </a:prstGeom>
        </p:spPr>
      </p:pic>
      <p:sp>
        <p:nvSpPr>
          <p:cNvPr id="3" name="Rectangle 2">
            <a:extLst>
              <a:ext uri="{FF2B5EF4-FFF2-40B4-BE49-F238E27FC236}">
                <a16:creationId xmlns:a16="http://schemas.microsoft.com/office/drawing/2014/main" id="{153B0F36-0E87-496C-BF30-10AC7CC0679A}"/>
              </a:ext>
            </a:extLst>
          </p:cNvPr>
          <p:cNvSpPr/>
          <p:nvPr/>
        </p:nvSpPr>
        <p:spPr>
          <a:xfrm rot="1860000">
            <a:off x="9729972" y="2879918"/>
            <a:ext cx="193730" cy="1343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604CCD-18A6-45E2-8C22-490319DCC873}"/>
              </a:ext>
            </a:extLst>
          </p:cNvPr>
          <p:cNvSpPr txBox="1"/>
          <p:nvPr/>
        </p:nvSpPr>
        <p:spPr>
          <a:xfrm>
            <a:off x="4691876" y="2701204"/>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it ain't loose</a:t>
            </a:r>
            <a:r>
              <a:rPr lang="en-US" sz="3200">
                <a:latin typeface="Browallia New"/>
                <a:cs typeface="Browallia New"/>
              </a:rPr>
              <a:t>, it's no use."</a:t>
            </a:r>
          </a:p>
        </p:txBody>
      </p:sp>
      <p:sp>
        <p:nvSpPr>
          <p:cNvPr id="5" name="TextBox 4">
            <a:extLst>
              <a:ext uri="{FF2B5EF4-FFF2-40B4-BE49-F238E27FC236}">
                <a16:creationId xmlns:a16="http://schemas.microsoft.com/office/drawing/2014/main" id="{E49C2743-79F2-4E2F-8AEC-B41ED8FE219D}"/>
              </a:ext>
            </a:extLst>
          </p:cNvPr>
          <p:cNvSpPr txBox="1"/>
          <p:nvPr/>
        </p:nvSpPr>
        <p:spPr>
          <a:xfrm>
            <a:off x="360993" y="2644555"/>
            <a:ext cx="3401877" cy="156966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a:t>
            </a:r>
            <a:endParaRPr lang="en-US">
              <a:cs typeface="Calibri"/>
            </a:endParaRPr>
          </a:p>
          <a:p>
            <a:r>
              <a:rPr lang="en-US" sz="3200">
                <a:latin typeface="Browallia New"/>
                <a:cs typeface="Browallia New"/>
              </a:rPr>
              <a:t>BWH Microbiology Lab</a:t>
            </a:r>
            <a:endParaRPr lang="en-US"/>
          </a:p>
        </p:txBody>
      </p:sp>
      <p:sp>
        <p:nvSpPr>
          <p:cNvPr id="6" name="TextBox 5">
            <a:extLst>
              <a:ext uri="{FF2B5EF4-FFF2-40B4-BE49-F238E27FC236}">
                <a16:creationId xmlns:a16="http://schemas.microsoft.com/office/drawing/2014/main" id="{7A954C4C-D731-4556-A310-9007DD4D1F2F}"/>
              </a:ext>
            </a:extLst>
          </p:cNvPr>
          <p:cNvSpPr txBox="1"/>
          <p:nvPr/>
        </p:nvSpPr>
        <p:spPr>
          <a:xfrm>
            <a:off x="360993" y="2644555"/>
            <a:ext cx="4151177" cy="2062103"/>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Browallia New"/>
                <a:cs typeface="Browallia New"/>
              </a:rPr>
              <a:t>A Short Poem </a:t>
            </a:r>
            <a:endParaRPr lang="en-US" dirty="0">
              <a:latin typeface="Calibri" panose="020F0502020204030204"/>
              <a:cs typeface="Calibri" panose="020F0502020204030204"/>
            </a:endParaRPr>
          </a:p>
          <a:p>
            <a:r>
              <a:rPr lang="en-US" sz="3200" b="1">
                <a:latin typeface="Browallia New"/>
                <a:cs typeface="Browallia New"/>
              </a:rPr>
              <a:t>By Robin Rodriguez, MT (ASCP)</a:t>
            </a:r>
            <a:endParaRPr lang="en-US">
              <a:cs typeface="Calibri"/>
            </a:endParaRPr>
          </a:p>
          <a:p>
            <a:r>
              <a:rPr lang="en-US" sz="3200" dirty="0">
                <a:latin typeface="Browallia New"/>
                <a:cs typeface="Browallia New"/>
              </a:rPr>
              <a:t>BWH Microbiology Lab</a:t>
            </a:r>
            <a:endParaRPr lang="en-US" dirty="0"/>
          </a:p>
        </p:txBody>
      </p:sp>
      <p:sp>
        <p:nvSpPr>
          <p:cNvPr id="7" name="TextBox 6">
            <a:extLst>
              <a:ext uri="{FF2B5EF4-FFF2-40B4-BE49-F238E27FC236}">
                <a16:creationId xmlns:a16="http://schemas.microsoft.com/office/drawing/2014/main" id="{9EB7EE33-94FB-4414-986E-F828292723E6}"/>
              </a:ext>
            </a:extLst>
          </p:cNvPr>
          <p:cNvSpPr txBox="1"/>
          <p:nvPr/>
        </p:nvSpPr>
        <p:spPr>
          <a:xfrm>
            <a:off x="4686515" y="4025972"/>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the stick stands</a:t>
            </a:r>
            <a:r>
              <a:rPr lang="en-US" sz="3200">
                <a:latin typeface="Browallia New"/>
                <a:cs typeface="Browallia New"/>
              </a:rPr>
              <a:t>, the test is banned."</a:t>
            </a:r>
            <a:endParaRPr lang="en-US"/>
          </a:p>
        </p:txBody>
      </p:sp>
      <p:sp>
        <p:nvSpPr>
          <p:cNvPr id="12" name="TextBox 11">
            <a:extLst>
              <a:ext uri="{FF2B5EF4-FFF2-40B4-BE49-F238E27FC236}">
                <a16:creationId xmlns:a16="http://schemas.microsoft.com/office/drawing/2014/main" id="{06368FE0-0343-4C1A-AA74-095785F9D7A7}"/>
              </a:ext>
            </a:extLst>
          </p:cNvPr>
          <p:cNvSpPr txBox="1"/>
          <p:nvPr/>
        </p:nvSpPr>
        <p:spPr>
          <a:xfrm>
            <a:off x="4680910" y="5413635"/>
            <a:ext cx="340187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rowallia New"/>
                <a:cs typeface="Browallia New"/>
              </a:rPr>
              <a:t>"If the stick falls,</a:t>
            </a:r>
            <a:r>
              <a:rPr lang="en-US" sz="3200">
                <a:latin typeface="Browallia New"/>
                <a:cs typeface="Browallia New"/>
              </a:rPr>
              <a:t> test them all."</a:t>
            </a:r>
          </a:p>
        </p:txBody>
      </p:sp>
    </p:spTree>
    <p:extLst>
      <p:ext uri="{BB962C8B-B14F-4D97-AF65-F5344CB8AC3E}">
        <p14:creationId xmlns:p14="http://schemas.microsoft.com/office/powerpoint/2010/main" val="91409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AEF0-FD7C-42C0-BB5A-8C134FE05CBF}"/>
              </a:ext>
            </a:extLst>
          </p:cNvPr>
          <p:cNvSpPr>
            <a:spLocks noGrp="1"/>
          </p:cNvSpPr>
          <p:nvPr>
            <p:ph type="title"/>
          </p:nvPr>
        </p:nvSpPr>
        <p:spPr/>
        <p:txBody>
          <a:bodyPr>
            <a:normAutofit/>
          </a:bodyPr>
          <a:lstStyle/>
          <a:p>
            <a:pPr algn="ctr"/>
            <a:r>
              <a:rPr lang="en-US" sz="4000" dirty="0">
                <a:cs typeface="Calibri Light"/>
              </a:rPr>
              <a:t>Glutamate Dehydrogenase Test for </a:t>
            </a:r>
            <a:r>
              <a:rPr lang="en-US" sz="4000" i="1" dirty="0">
                <a:cs typeface="Calibri Light"/>
              </a:rPr>
              <a:t>C. Difficile</a:t>
            </a:r>
            <a:r>
              <a:rPr lang="en-US" sz="4000" dirty="0">
                <a:cs typeface="Calibri Light"/>
              </a:rPr>
              <a:t>: Steps</a:t>
            </a:r>
          </a:p>
        </p:txBody>
      </p:sp>
      <p:pic>
        <p:nvPicPr>
          <p:cNvPr id="3" name="Picture 4" descr="A screenshot of a cell phone&#10;&#10;Description generated with very high confidence">
            <a:extLst>
              <a:ext uri="{FF2B5EF4-FFF2-40B4-BE49-F238E27FC236}">
                <a16:creationId xmlns:a16="http://schemas.microsoft.com/office/drawing/2014/main" id="{F5CE6056-B29D-40D8-A040-08D171FCAF4F}"/>
              </a:ext>
            </a:extLst>
          </p:cNvPr>
          <p:cNvPicPr>
            <a:picLocks noChangeAspect="1"/>
          </p:cNvPicPr>
          <p:nvPr/>
        </p:nvPicPr>
        <p:blipFill>
          <a:blip r:embed="rId2"/>
          <a:stretch>
            <a:fillRect/>
          </a:stretch>
        </p:blipFill>
        <p:spPr>
          <a:xfrm>
            <a:off x="904336" y="1892950"/>
            <a:ext cx="10550105" cy="4505523"/>
          </a:xfrm>
          <a:prstGeom prst="rect">
            <a:avLst/>
          </a:prstGeom>
        </p:spPr>
      </p:pic>
    </p:spTree>
    <p:extLst>
      <p:ext uri="{BB962C8B-B14F-4D97-AF65-F5344CB8AC3E}">
        <p14:creationId xmlns:p14="http://schemas.microsoft.com/office/powerpoint/2010/main" val="254586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8919B8-FEDD-4B59-A10A-0B4480BF9372}"/>
              </a:ext>
            </a:extLst>
          </p:cNvPr>
          <p:cNvSpPr txBox="1">
            <a:spLocks/>
          </p:cNvSpPr>
          <p:nvPr/>
        </p:nvSpPr>
        <p:spPr>
          <a:xfrm>
            <a:off x="8763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cs typeface="Calibri Light"/>
              </a:rPr>
              <a:t>Glutamate Dehydrogenase Test for </a:t>
            </a:r>
            <a:r>
              <a:rPr lang="en-US" sz="4000" i="1" dirty="0">
                <a:cs typeface="Calibri Light"/>
              </a:rPr>
              <a:t>C. Difficile</a:t>
            </a:r>
            <a:r>
              <a:rPr lang="en-US" sz="4000" dirty="0">
                <a:cs typeface="Calibri Light"/>
              </a:rPr>
              <a:t>: Interpretation</a:t>
            </a:r>
          </a:p>
        </p:txBody>
      </p:sp>
      <p:pic>
        <p:nvPicPr>
          <p:cNvPr id="8" name="Picture 8" descr="A screenshot of a cell phone&#10;&#10;Description generated with very high confidence">
            <a:extLst>
              <a:ext uri="{FF2B5EF4-FFF2-40B4-BE49-F238E27FC236}">
                <a16:creationId xmlns:a16="http://schemas.microsoft.com/office/drawing/2014/main" id="{F8F72355-4EF6-43FC-9E1E-A78A99D13F2A}"/>
              </a:ext>
            </a:extLst>
          </p:cNvPr>
          <p:cNvPicPr>
            <a:picLocks noChangeAspect="1"/>
          </p:cNvPicPr>
          <p:nvPr/>
        </p:nvPicPr>
        <p:blipFill>
          <a:blip r:embed="rId2"/>
          <a:stretch>
            <a:fillRect/>
          </a:stretch>
        </p:blipFill>
        <p:spPr>
          <a:xfrm>
            <a:off x="654889" y="2713373"/>
            <a:ext cx="10967049" cy="2248367"/>
          </a:xfrm>
          <a:prstGeom prst="rect">
            <a:avLst/>
          </a:prstGeom>
        </p:spPr>
      </p:pic>
    </p:spTree>
    <p:extLst>
      <p:ext uri="{BB962C8B-B14F-4D97-AF65-F5344CB8AC3E}">
        <p14:creationId xmlns:p14="http://schemas.microsoft.com/office/powerpoint/2010/main" val="17684746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1087</Words>
  <Application>Microsoft Office PowerPoint</Application>
  <PresentationFormat>Widescreen</PresentationFormat>
  <Paragraphs>218</Paragraphs>
  <Slides>31</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31</vt:i4>
      </vt:variant>
    </vt:vector>
  </HeadingPairs>
  <TitlesOfParts>
    <vt:vector size="47" baseType="lpstr">
      <vt:lpstr>FangSong</vt:lpstr>
      <vt:lpstr>AdvTT125c650c</vt:lpstr>
      <vt:lpstr>AdvTT9bd21c25.I</vt:lpstr>
      <vt:lpstr>AdvTTea1a7398</vt:lpstr>
      <vt:lpstr>AdvTTea1a7398+20</vt:lpstr>
      <vt:lpstr>Arial</vt:lpstr>
      <vt:lpstr>Arial Black</vt:lpstr>
      <vt:lpstr>Browallia New</vt:lpstr>
      <vt:lpstr>Calibri</vt:lpstr>
      <vt:lpstr>Calibri Light</vt:lpstr>
      <vt:lpstr>Gill Sans MT</vt:lpstr>
      <vt:lpstr>Kalinga</vt:lpstr>
      <vt:lpstr>Nirmala UI Semilight</vt:lpstr>
      <vt:lpstr>Vani</vt:lpstr>
      <vt:lpstr>Wingdings</vt:lpstr>
      <vt:lpstr>Office Theme</vt:lpstr>
      <vt:lpstr>Trés Difficile</vt:lpstr>
      <vt:lpstr>Learning Objectives</vt:lpstr>
      <vt:lpstr>The Stick Test</vt:lpstr>
      <vt:lpstr>The Stick Test</vt:lpstr>
      <vt:lpstr>The Stick Test</vt:lpstr>
      <vt:lpstr>The Stick Test</vt:lpstr>
      <vt:lpstr>The Stick Test</vt:lpstr>
      <vt:lpstr>Glutamate Dehydrogenase Test for C. Difficile: Steps</vt:lpstr>
      <vt:lpstr>PowerPoint Presentation</vt:lpstr>
      <vt:lpstr>Positive Antigen, Positive Toxin for C. Difficile by the Glutamate Dehydrogenase Testing</vt:lpstr>
      <vt:lpstr>Diagnosing  C. Difficile at Brigham and Women's Hospital</vt:lpstr>
      <vt:lpstr>Case </vt:lpstr>
      <vt:lpstr>What is the best treatment regimen for this patient?:</vt:lpstr>
      <vt:lpstr>What is the best treatment regimen for this patient?:</vt:lpstr>
      <vt:lpstr>PowerPoint Presentation</vt:lpstr>
      <vt:lpstr>2017 Updated IDSA Guidelines for C diff</vt:lpstr>
      <vt:lpstr>Case            (continued) </vt:lpstr>
      <vt:lpstr>KUB of the Abdomen</vt:lpstr>
      <vt:lpstr>PowerPoint Presentation</vt:lpstr>
      <vt:lpstr>What is your next step?</vt:lpstr>
      <vt:lpstr>What is your next step?</vt:lpstr>
      <vt:lpstr>Fulminant/Severe C. difficile colitis  Why consult experts?</vt:lpstr>
      <vt:lpstr>Fecal Microbiota Transplant (FMT)</vt:lpstr>
      <vt:lpstr>Fecal Microbiota Transplant:  How it’s done</vt:lpstr>
      <vt:lpstr>Oral Encapsulated vs Colonoscopic Stool Transplant</vt:lpstr>
      <vt:lpstr>FMT for Fulminant Colitis at BWH</vt:lpstr>
      <vt:lpstr>Case</vt:lpstr>
      <vt:lpstr>PowerPoint Presentation</vt:lpstr>
      <vt:lpstr>Case</vt:lpstr>
      <vt:lpstr>PowerPoint Presentation</vt:lpstr>
      <vt:lpstr>Trés Difficile: Diagnosis and Treatment of C. Diff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Vallillo, Emily</dc:creator>
  <cp:lastModifiedBy>Shields, Helen M.</cp:lastModifiedBy>
  <cp:revision>1325</cp:revision>
  <dcterms:created xsi:type="dcterms:W3CDTF">2013-07-15T20:26:40Z</dcterms:created>
  <dcterms:modified xsi:type="dcterms:W3CDTF">2019-11-22T21:55:25Z</dcterms:modified>
</cp:coreProperties>
</file>